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80" r:id="rId2"/>
  </p:sldMasterIdLst>
  <p:notesMasterIdLst>
    <p:notesMasterId r:id="rId75"/>
  </p:notesMasterIdLst>
  <p:sldIdLst>
    <p:sldId id="256" r:id="rId3"/>
    <p:sldId id="257" r:id="rId4"/>
    <p:sldId id="258" r:id="rId5"/>
    <p:sldId id="259" r:id="rId6"/>
    <p:sldId id="260" r:id="rId7"/>
    <p:sldId id="261" r:id="rId8"/>
    <p:sldId id="327"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324" r:id="rId40"/>
    <p:sldId id="292" r:id="rId41"/>
    <p:sldId id="293" r:id="rId42"/>
    <p:sldId id="294" r:id="rId43"/>
    <p:sldId id="295" r:id="rId44"/>
    <p:sldId id="296" r:id="rId45"/>
    <p:sldId id="297" r:id="rId46"/>
    <p:sldId id="298" r:id="rId47"/>
    <p:sldId id="299" r:id="rId48"/>
    <p:sldId id="300" r:id="rId49"/>
    <p:sldId id="301" r:id="rId50"/>
    <p:sldId id="302" r:id="rId51"/>
    <p:sldId id="325" r:id="rId52"/>
    <p:sldId id="303" r:id="rId53"/>
    <p:sldId id="304" r:id="rId54"/>
    <p:sldId id="305" r:id="rId55"/>
    <p:sldId id="306" r:id="rId56"/>
    <p:sldId id="32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x="16256000" cy="9144000"/>
  <p:notesSz cx="6858000" cy="9144000"/>
  <p:embeddedFontLst>
    <p:embeddedFont>
      <p:font typeface="Calibri" panose="020F0502020204030204" pitchFamily="34" charset="0"/>
      <p:regular r:id="rId76"/>
      <p:bold r:id="rId77"/>
      <p:italic r:id="rId78"/>
      <p:boldItalic r:id="rId79"/>
    </p:embeddedFont>
    <p:embeddedFont>
      <p:font typeface="Open Sans" panose="020B0606030504020204" pitchFamily="34" charset="0"/>
      <p:regular r:id="rId80"/>
      <p:bold r:id="rId81"/>
      <p:italic r:id="rId82"/>
      <p:boldItalic r:id="rId83"/>
    </p:embeddedFont>
    <p:embeddedFont>
      <p:font typeface="Oswald" panose="00000500000000000000" pitchFamily="2" charset="0"/>
      <p:regular r:id="rId84"/>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1jnoTi38j7VCweZF3bN+KA==" hashData="bYxVR7rdVprzbSan0DBOIz4xqf8ssg+TN/I1pnBsVjf5U5n2nsSLut2dEkIF4We71isaYt6cIq5re7+uYJn/xw=="/>
  <p:extLst>
    <p:ext uri="{EFAFB233-063F-42B5-8137-9DF3F51BA10A}">
      <p15:sldGuideLst xmlns:p15="http://schemas.microsoft.com/office/powerpoint/2012/main">
        <p15:guide id="1" pos="561">
          <p15:clr>
            <a:srgbClr val="A4A3A4"/>
          </p15:clr>
        </p15:guide>
        <p15:guide id="2" orient="horz" pos="2880">
          <p15:clr>
            <a:srgbClr val="A4A3A4"/>
          </p15:clr>
        </p15:guide>
        <p15:guide id="3" pos="5120">
          <p15:clr>
            <a:srgbClr val="A4A3A4"/>
          </p15:clr>
        </p15:guide>
        <p15:guide id="4" pos="879">
          <p15:clr>
            <a:srgbClr val="A4A3A4"/>
          </p15:clr>
        </p15:guide>
        <p15:guide id="5" pos="9497">
          <p15:clr>
            <a:srgbClr val="A4A3A4"/>
          </p15:clr>
        </p15:guide>
        <p15:guide id="6" pos="9815">
          <p15:clr>
            <a:srgbClr val="A4A3A4"/>
          </p15:clr>
        </p15:guide>
        <p15:guide id="7" orient="horz" pos="5193">
          <p15:clr>
            <a:srgbClr val="A4A3A4"/>
          </p15:clr>
        </p15:guide>
        <p15:guide id="8" orient="horz" pos="589">
          <p15:clr>
            <a:srgbClr val="A4A3A4"/>
          </p15:clr>
        </p15:guide>
        <p15:guide id="9" orient="horz" pos="129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6" roundtripDataSignature="AMtx7mjeX6yhGgGxuvyGpsOTxT6NvBwA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62BD99-2758-4E6C-83F7-96C3D815E31C}">
  <a:tblStyle styleId="{F462BD99-2758-4E6C-83F7-96C3D815E31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CE7"/>
          </a:solidFill>
        </a:fill>
      </a:tcStyle>
    </a:wholeTbl>
    <a:band1H>
      <a:tcTxStyle b="off" i="off"/>
      <a:tcStyle>
        <a:tcBdr/>
        <a:fill>
          <a:solidFill>
            <a:srgbClr val="F8D6CC"/>
          </a:solidFill>
        </a:fill>
      </a:tcStyle>
    </a:band1H>
    <a:band2H>
      <a:tcTxStyle b="off" i="off"/>
      <a:tcStyle>
        <a:tcBdr/>
      </a:tcStyle>
    </a:band2H>
    <a:band1V>
      <a:tcTxStyle b="off" i="off"/>
      <a:tcStyle>
        <a:tcBdr/>
        <a:fill>
          <a:solidFill>
            <a:srgbClr val="F8D6CC"/>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34" y="84"/>
      </p:cViewPr>
      <p:guideLst>
        <p:guide pos="561"/>
        <p:guide orient="horz" pos="2880"/>
        <p:guide pos="5120"/>
        <p:guide pos="879"/>
        <p:guide pos="9497"/>
        <p:guide pos="9815"/>
        <p:guide orient="horz" pos="5193"/>
        <p:guide orient="horz" pos="589"/>
        <p:guide orient="horz" pos="12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9.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4.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3.fntdata"/><Relationship Id="rId81" Type="http://schemas.openxmlformats.org/officeDocument/2006/relationships/font" Target="fonts/font6.fntdata"/><Relationship Id="rId86"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fntdata"/><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font" Target="fonts/font7.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482" name="Google Shape;48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In order to create a Spring Boot project in Eclipse, firstly you need to install Spring Tool Suite from Eclipse Market Place.</a:t>
            </a:r>
            <a:endParaRPr/>
          </a:p>
          <a:p>
            <a:pPr marL="0" lvl="0" indent="0" algn="l" rtl="0">
              <a:lnSpc>
                <a:spcPct val="100000"/>
              </a:lnSpc>
              <a:spcBef>
                <a:spcPts val="0"/>
              </a:spcBef>
              <a:spcAft>
                <a:spcPts val="0"/>
              </a:spcAft>
              <a:buClr>
                <a:schemeClr val="dk1"/>
              </a:buClr>
              <a:buSzPts val="1100"/>
              <a:buFont typeface="Arial"/>
              <a:buNone/>
            </a:pPr>
            <a:r>
              <a:rPr lang="en-US"/>
              <a:t>Than create a Spring Boot Project. File &gt; New &gt; Project &gt; Spring Starter Project</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487" name="Google Shape;4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Now, fill in the details like name, group id, artifact and package.</a:t>
            </a:r>
            <a:endParaRPr/>
          </a:p>
          <a:p>
            <a:pPr marL="0" lvl="0" indent="0" algn="l" rtl="0">
              <a:lnSpc>
                <a:spcPct val="100000"/>
              </a:lnSpc>
              <a:spcBef>
                <a:spcPts val="0"/>
              </a:spcBef>
              <a:spcAft>
                <a:spcPts val="0"/>
              </a:spcAft>
              <a:buClr>
                <a:schemeClr val="dk1"/>
              </a:buClr>
              <a:buSzPts val="1100"/>
              <a:buFont typeface="Arial"/>
              <a:buNone/>
            </a:pPr>
            <a:r>
              <a:rPr lang="en-US"/>
              <a:t>Select the build type as Maven and suitable version of Java. In our case we have selected java 11</a:t>
            </a:r>
            <a:endParaRPr/>
          </a:p>
          <a:p>
            <a:pPr marL="0" lvl="0" indent="0" algn="l" rtl="0">
              <a:lnSpc>
                <a:spcPct val="100000"/>
              </a:lnSpc>
              <a:spcBef>
                <a:spcPts val="0"/>
              </a:spcBef>
              <a:spcAft>
                <a:spcPts val="0"/>
              </a:spcAft>
              <a:buClr>
                <a:schemeClr val="dk1"/>
              </a:buClr>
              <a:buSzPts val="1100"/>
              <a:buFont typeface="Arial"/>
              <a:buNone/>
            </a:pPr>
            <a:r>
              <a:rPr lang="en-US"/>
              <a:t>Select the packaging as jar, and than proceed further by clicking on next</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495" name="Google Shape;49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Now, configure the dependencies for the Spring Boot Project</a:t>
            </a:r>
            <a:endParaRPr/>
          </a:p>
          <a:p>
            <a:pPr marL="457200" lvl="0" indent="-317500" algn="l" rtl="0">
              <a:lnSpc>
                <a:spcPct val="100000"/>
              </a:lnSpc>
              <a:spcBef>
                <a:spcPts val="0"/>
              </a:spcBef>
              <a:spcAft>
                <a:spcPts val="0"/>
              </a:spcAft>
              <a:buSzPts val="1400"/>
              <a:buAutoNum type="arabicPeriod"/>
            </a:pPr>
            <a:r>
              <a:rPr lang="en-US"/>
              <a:t>Spring Web - To develop Web app or webservices/microservices in a Spring Boot Application</a:t>
            </a:r>
            <a:endParaRPr/>
          </a:p>
          <a:p>
            <a:pPr marL="457200" lvl="0" indent="-317500" algn="l" rtl="0">
              <a:lnSpc>
                <a:spcPct val="100000"/>
              </a:lnSpc>
              <a:spcBef>
                <a:spcPts val="0"/>
              </a:spcBef>
              <a:spcAft>
                <a:spcPts val="0"/>
              </a:spcAft>
              <a:buSzPts val="1400"/>
              <a:buAutoNum type="arabicPeriod"/>
            </a:pPr>
            <a:r>
              <a:rPr lang="en-US"/>
              <a:t>Thymeleaf - server-side Java template engine for both web and standalone environments. Allows HTML to be displayed in browsers.</a:t>
            </a:r>
            <a:endParaRPr/>
          </a:p>
          <a:p>
            <a:pPr marL="457200" lvl="0" indent="-317500" algn="l" rtl="0">
              <a:lnSpc>
                <a:spcPct val="100000"/>
              </a:lnSpc>
              <a:spcBef>
                <a:spcPts val="0"/>
              </a:spcBef>
              <a:spcAft>
                <a:spcPts val="0"/>
              </a:spcAft>
              <a:buSzPts val="1400"/>
              <a:buAutoNum type="arabicPeriod"/>
            </a:pPr>
            <a:r>
              <a:rPr lang="en-US"/>
              <a:t>Spring Data JPA - To Persist data using JPA and Hibernate.</a:t>
            </a:r>
            <a:endParaRPr/>
          </a:p>
          <a:p>
            <a:pPr marL="457200" lvl="0" indent="-317500" algn="l" rtl="0">
              <a:lnSpc>
                <a:spcPct val="115000"/>
              </a:lnSpc>
              <a:spcBef>
                <a:spcPts val="0"/>
              </a:spcBef>
              <a:spcAft>
                <a:spcPts val="0"/>
              </a:spcAft>
              <a:buSzPts val="1400"/>
              <a:buAutoNum type="arabicPeriod"/>
            </a:pPr>
            <a:r>
              <a:rPr lang="en-US" sz="1100">
                <a:latin typeface="Arial"/>
                <a:ea typeface="Arial"/>
                <a:cs typeface="Arial"/>
                <a:sym typeface="Arial"/>
              </a:rPr>
              <a:t>MySQL Driver - </a:t>
            </a:r>
            <a:r>
              <a:rPr lang="en-US"/>
              <a:t>MySQL JDBC Type4 driver.</a:t>
            </a:r>
            <a:endParaRPr/>
          </a:p>
          <a:p>
            <a:pPr marL="457200" lvl="0" indent="0" algn="l" rtl="0">
              <a:lnSpc>
                <a:spcPct val="115000"/>
              </a:lnSpc>
              <a:spcBef>
                <a:spcPts val="0"/>
              </a:spcBef>
              <a:spcAft>
                <a:spcPts val="0"/>
              </a:spcAft>
              <a:buSzPts val="1400"/>
              <a:buNone/>
            </a:pPr>
            <a:endParaRPr/>
          </a:p>
          <a:p>
            <a:pPr marL="457200" lvl="0" indent="0" algn="l" rtl="0">
              <a:lnSpc>
                <a:spcPct val="115000"/>
              </a:lnSpc>
              <a:spcBef>
                <a:spcPts val="0"/>
              </a:spcBef>
              <a:spcAft>
                <a:spcPts val="0"/>
              </a:spcAft>
              <a:buSzPts val="1400"/>
              <a:buNone/>
            </a:pPr>
            <a:r>
              <a:rPr lang="en-US"/>
              <a:t>And finally, click on finish.</a:t>
            </a:r>
            <a:endParaRPr/>
          </a:p>
        </p:txBody>
      </p:sp>
      <p:sp>
        <p:nvSpPr>
          <p:cNvPr id="504" name="Google Shape;50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Now, configure the dependencies for the Spring Boot Project</a:t>
            </a:r>
            <a:endParaRPr/>
          </a:p>
          <a:p>
            <a:pPr marL="457200" lvl="0" indent="-317500" algn="l" rtl="0">
              <a:lnSpc>
                <a:spcPct val="100000"/>
              </a:lnSpc>
              <a:spcBef>
                <a:spcPts val="0"/>
              </a:spcBef>
              <a:spcAft>
                <a:spcPts val="0"/>
              </a:spcAft>
              <a:buSzPts val="1400"/>
              <a:buAutoNum type="arabicPeriod"/>
            </a:pPr>
            <a:r>
              <a:rPr lang="en-US"/>
              <a:t>Spring Web - To develop Web app or webservices/microservices in a Spring Boot Application</a:t>
            </a:r>
            <a:endParaRPr/>
          </a:p>
          <a:p>
            <a:pPr marL="457200" lvl="0" indent="-317500" algn="l" rtl="0">
              <a:lnSpc>
                <a:spcPct val="100000"/>
              </a:lnSpc>
              <a:spcBef>
                <a:spcPts val="0"/>
              </a:spcBef>
              <a:spcAft>
                <a:spcPts val="0"/>
              </a:spcAft>
              <a:buSzPts val="1400"/>
              <a:buAutoNum type="arabicPeriod"/>
            </a:pPr>
            <a:r>
              <a:rPr lang="en-US"/>
              <a:t>Thymeleaf - server-side Java template engine for both web and standalone environments. Allows HTML to be displayed in browsers.</a:t>
            </a:r>
            <a:endParaRPr/>
          </a:p>
          <a:p>
            <a:pPr marL="457200" lvl="0" indent="-317500" algn="l" rtl="0">
              <a:lnSpc>
                <a:spcPct val="100000"/>
              </a:lnSpc>
              <a:spcBef>
                <a:spcPts val="0"/>
              </a:spcBef>
              <a:spcAft>
                <a:spcPts val="0"/>
              </a:spcAft>
              <a:buSzPts val="1400"/>
              <a:buAutoNum type="arabicPeriod"/>
            </a:pPr>
            <a:r>
              <a:rPr lang="en-US"/>
              <a:t>Spring Data JPA - To Persist data using JPA and Hibernate.</a:t>
            </a:r>
            <a:endParaRPr/>
          </a:p>
          <a:p>
            <a:pPr marL="457200" lvl="0" indent="-317500" algn="l" rtl="0">
              <a:lnSpc>
                <a:spcPct val="115000"/>
              </a:lnSpc>
              <a:spcBef>
                <a:spcPts val="0"/>
              </a:spcBef>
              <a:spcAft>
                <a:spcPts val="0"/>
              </a:spcAft>
              <a:buSzPts val="1400"/>
              <a:buAutoNum type="arabicPeriod"/>
            </a:pPr>
            <a:r>
              <a:rPr lang="en-US" sz="1100">
                <a:latin typeface="Arial"/>
                <a:ea typeface="Arial"/>
                <a:cs typeface="Arial"/>
                <a:sym typeface="Arial"/>
              </a:rPr>
              <a:t>MySQL Driver - </a:t>
            </a:r>
            <a:r>
              <a:rPr lang="en-US"/>
              <a:t>MySQL JDBC Type4 driver.</a:t>
            </a:r>
            <a:endParaRPr/>
          </a:p>
          <a:p>
            <a:pPr marL="457200" lvl="0" indent="0" algn="l" rtl="0">
              <a:lnSpc>
                <a:spcPct val="115000"/>
              </a:lnSpc>
              <a:spcBef>
                <a:spcPts val="0"/>
              </a:spcBef>
              <a:spcAft>
                <a:spcPts val="0"/>
              </a:spcAft>
              <a:buSzPts val="1400"/>
              <a:buNone/>
            </a:pPr>
            <a:endParaRPr/>
          </a:p>
          <a:p>
            <a:pPr marL="457200" lvl="0" indent="0" algn="l" rtl="0">
              <a:lnSpc>
                <a:spcPct val="115000"/>
              </a:lnSpc>
              <a:spcBef>
                <a:spcPts val="0"/>
              </a:spcBef>
              <a:spcAft>
                <a:spcPts val="0"/>
              </a:spcAft>
              <a:buSzPts val="1400"/>
              <a:buNone/>
            </a:pPr>
            <a:r>
              <a:rPr lang="en-US"/>
              <a:t>And finally, click on finish.</a:t>
            </a:r>
            <a:endParaRPr/>
          </a:p>
        </p:txBody>
      </p:sp>
      <p:sp>
        <p:nvSpPr>
          <p:cNvPr id="513" name="Google Shape;51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t>Spring Boot Project gives you a main class from where the execution begins.</a:t>
            </a:r>
            <a:endParaRPr/>
          </a:p>
          <a:p>
            <a:pPr marL="0" lvl="0" indent="0" algn="l" rtl="0">
              <a:lnSpc>
                <a:spcPct val="115000"/>
              </a:lnSpc>
              <a:spcBef>
                <a:spcPts val="0"/>
              </a:spcBef>
              <a:spcAft>
                <a:spcPts val="0"/>
              </a:spcAft>
              <a:buSzPts val="1400"/>
              <a:buNone/>
            </a:pPr>
            <a:r>
              <a:rPr lang="en-US"/>
              <a:t> In our case its is EStoreBackendApplication. </a:t>
            </a:r>
            <a:endParaRPr/>
          </a:p>
          <a:p>
            <a:pPr marL="0" lvl="0" indent="0" algn="l" rtl="0">
              <a:lnSpc>
                <a:spcPct val="115000"/>
              </a:lnSpc>
              <a:spcBef>
                <a:spcPts val="0"/>
              </a:spcBef>
              <a:spcAft>
                <a:spcPts val="0"/>
              </a:spcAft>
              <a:buSzPts val="1400"/>
              <a:buNone/>
            </a:pPr>
            <a:r>
              <a:rPr lang="en-US"/>
              <a:t>@SpringBootApplication annotation is used to mark a configuration class that declares one or more @Bean methods and also triggers auto-configuration and component scanning.</a:t>
            </a:r>
            <a:endParaRPr/>
          </a:p>
          <a:p>
            <a:pPr marL="457200" lvl="0" indent="0" algn="l" rtl="0">
              <a:lnSpc>
                <a:spcPct val="115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29" name="Google Shape;52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41" name="Google Shape;54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Let us copy the below models from the previous project into our new project. Make sure all the models are copied into the model package which is a child package of our main package.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Also, all the models must have getters, setters and id as the attribute for primary key.</a:t>
            </a:r>
            <a:endParaRPr/>
          </a:p>
        </p:txBody>
      </p:sp>
      <p:sp>
        <p:nvSpPr>
          <p:cNvPr id="546" name="Google Shape;54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Let us have a quick overview of the Model Classes.</a:t>
            </a:r>
            <a:endParaRPr/>
          </a:p>
          <a:p>
            <a:pPr marL="0" lvl="0" indent="0" algn="l" rtl="0">
              <a:lnSpc>
                <a:spcPct val="100000"/>
              </a:lnSpc>
              <a:spcBef>
                <a:spcPts val="0"/>
              </a:spcBef>
              <a:spcAft>
                <a:spcPts val="0"/>
              </a:spcAft>
              <a:buClr>
                <a:schemeClr val="dk1"/>
              </a:buClr>
              <a:buSzPts val="1400"/>
              <a:buFont typeface="Arial"/>
              <a:buNone/>
            </a:pPr>
            <a:r>
              <a:rPr lang="en-US"/>
              <a:t>Now we will create various POJO classes for the Admin as well as End User</a:t>
            </a:r>
            <a:endParaRPr/>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Clr>
                <a:schemeClr val="dk1"/>
              </a:buClr>
              <a:buSzPts val="1100"/>
              <a:buFont typeface="Arial"/>
              <a:buNone/>
            </a:pPr>
            <a:r>
              <a:rPr lang="en-US" b="1"/>
              <a:t>Admins.java</a:t>
            </a:r>
            <a:endParaRPr/>
          </a:p>
          <a:p>
            <a:pPr marL="0" lvl="0" indent="0" algn="l" rtl="0">
              <a:lnSpc>
                <a:spcPct val="100000"/>
              </a:lnSpc>
              <a:spcBef>
                <a:spcPts val="0"/>
              </a:spcBef>
              <a:spcAft>
                <a:spcPts val="0"/>
              </a:spcAft>
              <a:buClr>
                <a:schemeClr val="dk1"/>
              </a:buClr>
              <a:buSzPts val="1100"/>
              <a:buFont typeface="Arial"/>
              <a:buNone/>
            </a:pPr>
            <a:r>
              <a:rPr lang="en-US"/>
              <a:t>For the Admin Authentication i.e. the Admin Users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Users.java</a:t>
            </a:r>
            <a:endParaRPr/>
          </a:p>
          <a:p>
            <a:pPr marL="0" lvl="0" indent="0" algn="l" rtl="0">
              <a:lnSpc>
                <a:spcPct val="100000"/>
              </a:lnSpc>
              <a:spcBef>
                <a:spcPts val="0"/>
              </a:spcBef>
              <a:spcAft>
                <a:spcPts val="0"/>
              </a:spcAft>
              <a:buClr>
                <a:schemeClr val="dk1"/>
              </a:buClr>
              <a:buSzPts val="1100"/>
              <a:buFont typeface="Arial"/>
              <a:buNone/>
            </a:pPr>
            <a:r>
              <a:rPr lang="en-US"/>
              <a:t>For the Users, registered on the Web Backend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Categories.java</a:t>
            </a:r>
            <a:endParaRPr/>
          </a:p>
          <a:p>
            <a:pPr marL="0" lvl="0" indent="0" algn="l" rtl="0">
              <a:lnSpc>
                <a:spcPct val="100000"/>
              </a:lnSpc>
              <a:spcBef>
                <a:spcPts val="0"/>
              </a:spcBef>
              <a:spcAft>
                <a:spcPts val="0"/>
              </a:spcAft>
              <a:buClr>
                <a:schemeClr val="dk1"/>
              </a:buClr>
              <a:buSzPts val="1100"/>
              <a:buFont typeface="Arial"/>
              <a:buNone/>
            </a:pPr>
            <a:r>
              <a:rPr lang="en-US"/>
              <a:t>For the Product Categories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Orders.java</a:t>
            </a:r>
            <a:endParaRPr/>
          </a:p>
          <a:p>
            <a:pPr marL="0" lvl="0" indent="0" algn="l" rtl="0">
              <a:lnSpc>
                <a:spcPct val="100000"/>
              </a:lnSpc>
              <a:spcBef>
                <a:spcPts val="0"/>
              </a:spcBef>
              <a:spcAft>
                <a:spcPts val="0"/>
              </a:spcAft>
              <a:buClr>
                <a:schemeClr val="dk1"/>
              </a:buClr>
              <a:buSzPts val="1100"/>
              <a:buFont typeface="Arial"/>
              <a:buNone/>
            </a:pPr>
            <a:r>
              <a:rPr lang="en-US"/>
              <a:t>For the Orders placed by the Users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OrderItems.java</a:t>
            </a:r>
            <a:endParaRPr/>
          </a:p>
          <a:p>
            <a:pPr marL="0" lvl="0" indent="0" algn="l" rtl="0">
              <a:lnSpc>
                <a:spcPct val="100000"/>
              </a:lnSpc>
              <a:spcBef>
                <a:spcPts val="0"/>
              </a:spcBef>
              <a:spcAft>
                <a:spcPts val="0"/>
              </a:spcAft>
              <a:buClr>
                <a:schemeClr val="dk1"/>
              </a:buClr>
              <a:buSzPts val="1100"/>
              <a:buFont typeface="Arial"/>
              <a:buNone/>
            </a:pPr>
            <a:r>
              <a:rPr lang="en-US"/>
              <a:t>For the products avaialble in an order placed by User</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Products.java</a:t>
            </a:r>
            <a:endParaRPr/>
          </a:p>
          <a:p>
            <a:pPr marL="0" lvl="0" indent="0" algn="l" rtl="0">
              <a:lnSpc>
                <a:spcPct val="100000"/>
              </a:lnSpc>
              <a:spcBef>
                <a:spcPts val="0"/>
              </a:spcBef>
              <a:spcAft>
                <a:spcPts val="0"/>
              </a:spcAft>
              <a:buClr>
                <a:schemeClr val="dk1"/>
              </a:buClr>
              <a:buSzPts val="1100"/>
              <a:buFont typeface="Arial"/>
              <a:buNone/>
            </a:pPr>
            <a:r>
              <a:rPr lang="en-US"/>
              <a:t>The products alongwith Category to be added by admin for end users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Shipments.java</a:t>
            </a:r>
            <a:endParaRPr/>
          </a:p>
          <a:p>
            <a:pPr marL="0" lvl="0" indent="0" algn="l" rtl="0">
              <a:lnSpc>
                <a:spcPct val="100000"/>
              </a:lnSpc>
              <a:spcBef>
                <a:spcPts val="0"/>
              </a:spcBef>
              <a:spcAft>
                <a:spcPts val="0"/>
              </a:spcAft>
              <a:buSzPts val="1100"/>
              <a:buNone/>
            </a:pPr>
            <a:r>
              <a:rPr lang="en-US"/>
              <a:t>The placed order shipped for a User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Cart.java</a:t>
            </a:r>
            <a:endParaRPr/>
          </a:p>
          <a:p>
            <a:pPr marL="0" lvl="0" indent="0" algn="l" rtl="0">
              <a:lnSpc>
                <a:spcPct val="100000"/>
              </a:lnSpc>
              <a:spcBef>
                <a:spcPts val="0"/>
              </a:spcBef>
              <a:spcAft>
                <a:spcPts val="0"/>
              </a:spcAft>
              <a:buSzPts val="1100"/>
              <a:buNone/>
            </a:pPr>
            <a:r>
              <a:rPr lang="en-US"/>
              <a:t>The shopping cart for a User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Wishlist.java</a:t>
            </a:r>
            <a:endParaRPr/>
          </a:p>
          <a:p>
            <a:pPr marL="0" lvl="0" indent="0" algn="l" rtl="0">
              <a:lnSpc>
                <a:spcPct val="100000"/>
              </a:lnSpc>
              <a:spcBef>
                <a:spcPts val="0"/>
              </a:spcBef>
              <a:spcAft>
                <a:spcPts val="0"/>
              </a:spcAft>
              <a:buSzPts val="1100"/>
              <a:buNone/>
            </a:pPr>
            <a:r>
              <a:rPr lang="en-US"/>
              <a:t>The wish listed products by a User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57" name="Google Shape;55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For DB Connectivity, we are using the Spring Data JPA Dependency, which will perform the CRUD operations for us without the developer writing any JDBC or SQL Code. Let us annotate the model, with @Entity, @Id and @GeneratedValue annotations.</a:t>
            </a:r>
            <a:endParaRPr/>
          </a:p>
          <a:p>
            <a:pPr marL="0" lvl="0" indent="0" algn="l" rtl="0">
              <a:lnSpc>
                <a:spcPct val="100000"/>
              </a:lnSpc>
              <a:spcBef>
                <a:spcPts val="0"/>
              </a:spcBef>
              <a:spcAft>
                <a:spcPts val="0"/>
              </a:spcAft>
              <a:buSzPts val="1400"/>
              <a:buNone/>
            </a:pPr>
            <a:r>
              <a:rPr lang="en-US"/>
              <a:t>1.  @Entity: To mark class as an entity i.e. JPA shall create the table for that class</a:t>
            </a:r>
            <a:endParaRPr/>
          </a:p>
          <a:p>
            <a:pPr marL="0" lvl="0" indent="0" algn="l" rtl="0">
              <a:lnSpc>
                <a:spcPct val="100000"/>
              </a:lnSpc>
              <a:spcBef>
                <a:spcPts val="0"/>
              </a:spcBef>
              <a:spcAft>
                <a:spcPts val="0"/>
              </a:spcAft>
              <a:buSzPts val="1400"/>
              <a:buNone/>
            </a:pPr>
            <a:r>
              <a:rPr lang="en-US"/>
              <a:t>2.  @Id: To mark and attribute as a primary key</a:t>
            </a:r>
            <a:endParaRPr/>
          </a:p>
          <a:p>
            <a:pPr marL="0" lvl="0" indent="0" algn="l" rtl="0">
              <a:lnSpc>
                <a:spcPct val="100000"/>
              </a:lnSpc>
              <a:spcBef>
                <a:spcPts val="0"/>
              </a:spcBef>
              <a:spcAft>
                <a:spcPts val="0"/>
              </a:spcAft>
              <a:buSzPts val="1400"/>
              <a:buNone/>
            </a:pPr>
            <a:r>
              <a:rPr lang="en-US"/>
              <a:t>3. @GeneratedValue: For Auto Increment on Primary Key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65" name="Google Shape;56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Admins.java with annotations.</a:t>
            </a:r>
            <a:endParaRPr/>
          </a:p>
          <a:p>
            <a:pPr marL="0" lvl="0" indent="0" algn="l" rtl="0">
              <a:lnSpc>
                <a:spcPct val="100000"/>
              </a:lnSpc>
              <a:spcBef>
                <a:spcPts val="0"/>
              </a:spcBef>
              <a:spcAft>
                <a:spcPts val="0"/>
              </a:spcAft>
              <a:buSzPts val="1400"/>
              <a:buNone/>
            </a:pPr>
            <a:r>
              <a:rPr lang="en-US"/>
              <a:t>JPA will create the Admins Table automatically in the database with primary key as adminId and auto increment</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79" name="Google Shape;57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Admins.java with annotations.</a:t>
            </a:r>
            <a:endParaRPr/>
          </a:p>
          <a:p>
            <a:pPr marL="0" lvl="0" indent="0" algn="l" rtl="0">
              <a:lnSpc>
                <a:spcPct val="100000"/>
              </a:lnSpc>
              <a:spcBef>
                <a:spcPts val="0"/>
              </a:spcBef>
              <a:spcAft>
                <a:spcPts val="0"/>
              </a:spcAft>
              <a:buSzPts val="1400"/>
              <a:buNone/>
            </a:pPr>
            <a:r>
              <a:rPr lang="en-US"/>
              <a:t>JPA will create the Users Table automatically in the database with primary key as userId and auto increment</a:t>
            </a:r>
            <a:endParaRPr/>
          </a:p>
        </p:txBody>
      </p:sp>
      <p:sp>
        <p:nvSpPr>
          <p:cNvPr id="590" name="Google Shape;59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Categories.java with annotations.</a:t>
            </a:r>
            <a:endParaRPr/>
          </a:p>
          <a:p>
            <a:pPr marL="0" lvl="0" indent="0" algn="l" rtl="0">
              <a:lnSpc>
                <a:spcPct val="100000"/>
              </a:lnSpc>
              <a:spcBef>
                <a:spcPts val="0"/>
              </a:spcBef>
              <a:spcAft>
                <a:spcPts val="0"/>
              </a:spcAft>
              <a:buClr>
                <a:schemeClr val="dk1"/>
              </a:buClr>
              <a:buSzPts val="1400"/>
              <a:buFont typeface="Arial"/>
              <a:buNone/>
            </a:pPr>
            <a:r>
              <a:rPr lang="en-US"/>
              <a:t>JPA will create the Categories Table automatically in the database with primary key as userId and auto increment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01" name="Google Shape;60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Admins.java with annotations.</a:t>
            </a:r>
            <a:endParaRPr/>
          </a:p>
          <a:p>
            <a:pPr marL="0" lvl="0" indent="0" algn="l" rtl="0">
              <a:lnSpc>
                <a:spcPct val="100000"/>
              </a:lnSpc>
              <a:spcBef>
                <a:spcPts val="0"/>
              </a:spcBef>
              <a:spcAft>
                <a:spcPts val="0"/>
              </a:spcAft>
              <a:buClr>
                <a:schemeClr val="dk1"/>
              </a:buClr>
              <a:buSzPts val="1400"/>
              <a:buFont typeface="Arial"/>
              <a:buNone/>
            </a:pPr>
            <a:r>
              <a:rPr lang="en-US"/>
              <a:t>JPA will create the Orders Table automatically in the database with primary key as orderId and auto increment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12" name="Google Shape;61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Admins.java with annotations.</a:t>
            </a:r>
            <a:endParaRPr/>
          </a:p>
          <a:p>
            <a:pPr marL="0" lvl="0" indent="0" algn="l" rtl="0">
              <a:lnSpc>
                <a:spcPct val="100000"/>
              </a:lnSpc>
              <a:spcBef>
                <a:spcPts val="0"/>
              </a:spcBef>
              <a:spcAft>
                <a:spcPts val="0"/>
              </a:spcAft>
              <a:buClr>
                <a:schemeClr val="dk1"/>
              </a:buClr>
              <a:buSzPts val="1400"/>
              <a:buFont typeface="Arial"/>
              <a:buNone/>
            </a:pPr>
            <a:r>
              <a:rPr lang="en-US"/>
              <a:t>JPA will create the OrderItems Table automatically in the database with primary key as orderItemId and auto increment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23" name="Google Shape;62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Products.java with annotations.</a:t>
            </a:r>
            <a:endParaRPr/>
          </a:p>
          <a:p>
            <a:pPr marL="0" lvl="0" indent="0" algn="l" rtl="0">
              <a:lnSpc>
                <a:spcPct val="100000"/>
              </a:lnSpc>
              <a:spcBef>
                <a:spcPts val="0"/>
              </a:spcBef>
              <a:spcAft>
                <a:spcPts val="0"/>
              </a:spcAft>
              <a:buClr>
                <a:schemeClr val="dk1"/>
              </a:buClr>
              <a:buSzPts val="1400"/>
              <a:buFont typeface="Arial"/>
              <a:buNone/>
            </a:pPr>
            <a:r>
              <a:rPr lang="en-US"/>
              <a:t>JPA will create the Products Table automatically in the database with primary key as productId and auto increment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34" name="Google Shape;634;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Shipments.java with annotations.</a:t>
            </a:r>
            <a:endParaRPr/>
          </a:p>
          <a:p>
            <a:pPr marL="0" lvl="0" indent="0" algn="l" rtl="0">
              <a:lnSpc>
                <a:spcPct val="100000"/>
              </a:lnSpc>
              <a:spcBef>
                <a:spcPts val="0"/>
              </a:spcBef>
              <a:spcAft>
                <a:spcPts val="0"/>
              </a:spcAft>
              <a:buClr>
                <a:schemeClr val="dk1"/>
              </a:buClr>
              <a:buSzPts val="1400"/>
              <a:buFont typeface="Arial"/>
              <a:buNone/>
            </a:pPr>
            <a:r>
              <a:rPr lang="en-US"/>
              <a:t>JPA will create the Shipments Table automatically in the database with primary key as shipmentId and auto increment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45" name="Google Shape;64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Shipments.java with annotations.</a:t>
            </a:r>
            <a:endParaRPr/>
          </a:p>
          <a:p>
            <a:pPr marL="0" lvl="0" indent="0" algn="l" rtl="0">
              <a:lnSpc>
                <a:spcPct val="100000"/>
              </a:lnSpc>
              <a:spcBef>
                <a:spcPts val="0"/>
              </a:spcBef>
              <a:spcAft>
                <a:spcPts val="0"/>
              </a:spcAft>
              <a:buSzPts val="1400"/>
              <a:buNone/>
            </a:pPr>
            <a:r>
              <a:rPr lang="en-US"/>
              <a:t>JPA will create the Cart Table automatically in the database with primary key as cartId and auto increment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56" name="Google Shape;656;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Shipments.java with annotations.</a:t>
            </a:r>
            <a:endParaRPr/>
          </a:p>
          <a:p>
            <a:pPr marL="0" lvl="0" indent="0" algn="l" rtl="0">
              <a:lnSpc>
                <a:spcPct val="100000"/>
              </a:lnSpc>
              <a:spcBef>
                <a:spcPts val="0"/>
              </a:spcBef>
              <a:spcAft>
                <a:spcPts val="0"/>
              </a:spcAft>
              <a:buSzPts val="1400"/>
              <a:buNone/>
            </a:pPr>
            <a:r>
              <a:rPr lang="en-US"/>
              <a:t>JPA will create the Wishlist Table automatically in the database with primary key as wishListId and auto increment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67" name="Google Shape;66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Also, copy the Response model so as for every request we can share the data to the client as a response with attributes like response code, message and may be some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Response Object shall be sent back as a JSON to the client by servlets as a response.</a:t>
            </a:r>
            <a:endParaRPr/>
          </a:p>
          <a:p>
            <a:pPr marL="0" lvl="0" indent="0" algn="l" rtl="0">
              <a:lnSpc>
                <a:spcPct val="100000"/>
              </a:lnSpc>
              <a:spcBef>
                <a:spcPts val="0"/>
              </a:spcBef>
              <a:spcAft>
                <a:spcPts val="0"/>
              </a:spcAft>
              <a:buSzPts val="1400"/>
              <a:buNone/>
            </a:pPr>
            <a:r>
              <a:rPr lang="en-US"/>
              <a:t>It contains code, message and an optional data list if request is to get data.</a:t>
            </a:r>
            <a:endParaRPr/>
          </a:p>
          <a:p>
            <a:pPr marL="0" lvl="0" indent="0" algn="l" rtl="0">
              <a:lnSpc>
                <a:spcPct val="100000"/>
              </a:lnSpc>
              <a:spcBef>
                <a:spcPts val="0"/>
              </a:spcBef>
              <a:spcAft>
                <a:spcPts val="0"/>
              </a:spcAft>
              <a:buSzPts val="1400"/>
              <a:buNone/>
            </a:pPr>
            <a:endParaRPr/>
          </a:p>
        </p:txBody>
      </p:sp>
      <p:sp>
        <p:nvSpPr>
          <p:cNvPr id="678" name="Google Shape;678;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In order to perform CRUD operations we are using Spring Data JPA dependency. It needs certain DB properties which we need to configure in application.properties file.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92" name="Google Shape;692;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Navigate to src &gt; main &gt; resources &gt; application.properties</a:t>
            </a:r>
            <a:endParaRPr/>
          </a:p>
          <a:p>
            <a:pPr marL="0" lvl="0" indent="0" algn="l" rtl="0">
              <a:lnSpc>
                <a:spcPct val="100000"/>
              </a:lnSpc>
              <a:spcBef>
                <a:spcPts val="0"/>
              </a:spcBef>
              <a:spcAft>
                <a:spcPts val="0"/>
              </a:spcAft>
              <a:buSzPts val="1400"/>
              <a:buNone/>
            </a:pPr>
            <a:r>
              <a:rPr lang="en-US"/>
              <a:t>It will be blank and now let us add the parameters for our Server Port Number and DB configuration</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97" name="Google Shape;697;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Define the port number on which Tomcat Web Server will run</a:t>
            </a:r>
            <a:endParaRPr/>
          </a:p>
          <a:p>
            <a:pPr marL="0" lvl="0" indent="0" algn="l" rtl="0">
              <a:lnSpc>
                <a:spcPct val="100000"/>
              </a:lnSpc>
              <a:spcBef>
                <a:spcPts val="0"/>
              </a:spcBef>
              <a:spcAft>
                <a:spcPts val="0"/>
              </a:spcAft>
              <a:buSzPts val="1100"/>
              <a:buNone/>
            </a:pPr>
            <a:r>
              <a:rPr lang="en-US"/>
              <a:t>server.port=8080</a:t>
            </a:r>
            <a:endParaRPr/>
          </a:p>
          <a:p>
            <a:pPr marL="0" lvl="0" indent="0" algn="l" rtl="0">
              <a:lnSpc>
                <a:spcPct val="100000"/>
              </a:lnSpc>
              <a:spcBef>
                <a:spcPts val="0"/>
              </a:spcBef>
              <a:spcAft>
                <a:spcPts val="0"/>
              </a:spcAft>
              <a:buSzPts val="1100"/>
              <a:buNone/>
            </a:pPr>
            <a:endParaRPr/>
          </a:p>
        </p:txBody>
      </p:sp>
      <p:sp>
        <p:nvSpPr>
          <p:cNvPr id="708" name="Google Shape;708;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Define JPA ddl property for table creation. It will create the table if not available and will update the records in case it is available</a:t>
            </a:r>
            <a:endParaRPr/>
          </a:p>
          <a:p>
            <a:pPr marL="0" lvl="0" indent="0" algn="l" rtl="0">
              <a:lnSpc>
                <a:spcPct val="100000"/>
              </a:lnSpc>
              <a:spcBef>
                <a:spcPts val="0"/>
              </a:spcBef>
              <a:spcAft>
                <a:spcPts val="0"/>
              </a:spcAft>
              <a:buSzPts val="1100"/>
              <a:buNone/>
            </a:pPr>
            <a:r>
              <a:rPr lang="en-US"/>
              <a:t>Spring.jpa.hibernate.ddl-auto=update</a:t>
            </a:r>
            <a:endParaRPr/>
          </a:p>
        </p:txBody>
      </p:sp>
      <p:sp>
        <p:nvSpPr>
          <p:cNvPr id="718" name="Google Shape;718;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Define the DB URL</a:t>
            </a:r>
            <a:endParaRPr/>
          </a:p>
          <a:p>
            <a:pPr marL="0" lvl="0" indent="0" algn="l" rtl="0">
              <a:lnSpc>
                <a:spcPct val="100000"/>
              </a:lnSpc>
              <a:spcBef>
                <a:spcPts val="0"/>
              </a:spcBef>
              <a:spcAft>
                <a:spcPts val="0"/>
              </a:spcAft>
              <a:buSzPts val="1100"/>
              <a:buNone/>
            </a:pPr>
            <a:r>
              <a:rPr lang="en-US"/>
              <a:t>Spring.datasource.url=jdbc:mysql://localhost/estoredb</a:t>
            </a:r>
            <a:endParaRPr/>
          </a:p>
          <a:p>
            <a:pPr marL="0" lvl="0" indent="0" algn="l" rtl="0">
              <a:lnSpc>
                <a:spcPct val="100000"/>
              </a:lnSpc>
              <a:spcBef>
                <a:spcPts val="0"/>
              </a:spcBef>
              <a:spcAft>
                <a:spcPts val="0"/>
              </a:spcAft>
              <a:buSzPts val="1100"/>
              <a:buNone/>
            </a:pPr>
            <a:endParaRPr/>
          </a:p>
        </p:txBody>
      </p:sp>
      <p:sp>
        <p:nvSpPr>
          <p:cNvPr id="728" name="Google Shape;728;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Define the DB User Password (blank in our case)</a:t>
            </a:r>
            <a:endParaRPr/>
          </a:p>
          <a:p>
            <a:pPr marL="0" lvl="0" indent="0" algn="l" rtl="0">
              <a:lnSpc>
                <a:spcPct val="100000"/>
              </a:lnSpc>
              <a:spcBef>
                <a:spcPts val="0"/>
              </a:spcBef>
              <a:spcAft>
                <a:spcPts val="0"/>
              </a:spcAft>
              <a:buSzPts val="1100"/>
              <a:buNone/>
            </a:pPr>
            <a:r>
              <a:rPr lang="en-US"/>
              <a:t>Spring.datasource.password=</a:t>
            </a:r>
            <a:endParaRPr/>
          </a:p>
          <a:p>
            <a:pPr marL="0" lvl="0" indent="0" algn="l" rtl="0">
              <a:lnSpc>
                <a:spcPct val="100000"/>
              </a:lnSpc>
              <a:spcBef>
                <a:spcPts val="0"/>
              </a:spcBef>
              <a:spcAft>
                <a:spcPts val="0"/>
              </a:spcAft>
              <a:buSzPts val="1100"/>
              <a:buNone/>
            </a:pPr>
            <a:endParaRPr/>
          </a:p>
        </p:txBody>
      </p:sp>
      <p:sp>
        <p:nvSpPr>
          <p:cNvPr id="738" name="Google Shape;738;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US"/>
              <a:t>Define the Type4 Driver Class</a:t>
            </a:r>
            <a:endParaRPr/>
          </a:p>
          <a:p>
            <a:pPr marL="0" lvl="0" indent="0" algn="l" rtl="0">
              <a:lnSpc>
                <a:spcPct val="100000"/>
              </a:lnSpc>
              <a:spcBef>
                <a:spcPts val="0"/>
              </a:spcBef>
              <a:spcAft>
                <a:spcPts val="0"/>
              </a:spcAft>
              <a:buClr>
                <a:schemeClr val="dk1"/>
              </a:buClr>
              <a:buSzPts val="1100"/>
              <a:buFont typeface="Arial"/>
              <a:buNone/>
            </a:pPr>
            <a:r>
              <a:rPr lang="en-US"/>
              <a:t>Spring.datasource.driver-class-name=com.mysql.cj.jdbc.Driver</a:t>
            </a:r>
            <a:endParaRPr/>
          </a:p>
          <a:p>
            <a:pPr marL="0" lvl="0" indent="0" algn="l" rtl="0">
              <a:lnSpc>
                <a:spcPct val="100000"/>
              </a:lnSpc>
              <a:spcBef>
                <a:spcPts val="0"/>
              </a:spcBef>
              <a:spcAft>
                <a:spcPts val="0"/>
              </a:spcAft>
              <a:buSzPts val="1400"/>
              <a:buNone/>
            </a:pPr>
            <a:endParaRPr/>
          </a:p>
        </p:txBody>
      </p:sp>
      <p:sp>
        <p:nvSpPr>
          <p:cNvPr id="748" name="Google Shape;748;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7635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In order to perform CRUD operations we need to create an interface as Repository which will extend CrudRepository from Springframework.data.repository package.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p:txBody>
      </p:sp>
      <p:sp>
        <p:nvSpPr>
          <p:cNvPr id="758" name="Google Shape;758;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We will create various interfaces which shall extend CrudRepository interface from Spring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763" name="Google Shape;763;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interface AdminsRepository in the package com.example.estorebackend.repository and extend CrudRepository with type Admins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772" name="Google Shape;772;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Create interface UsersRepository in the package com.example.estorebackend.repository and extend CrudRepository with type Users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783" name="Google Shape;783;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interface CategoriesRepository in the package com.example.estorebackend.repository and extend CrudRepository with type Categories</a:t>
            </a:r>
            <a:endParaRPr/>
          </a:p>
          <a:p>
            <a:pPr marL="0" lvl="0" indent="0" algn="l" rtl="0">
              <a:lnSpc>
                <a:spcPct val="100000"/>
              </a:lnSpc>
              <a:spcBef>
                <a:spcPts val="0"/>
              </a:spcBef>
              <a:spcAft>
                <a:spcPts val="0"/>
              </a:spcAft>
              <a:buSzPts val="1400"/>
              <a:buNone/>
            </a:pPr>
            <a:endParaRPr/>
          </a:p>
        </p:txBody>
      </p:sp>
      <p:sp>
        <p:nvSpPr>
          <p:cNvPr id="794" name="Google Shape;79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interface ProductsRepository in the package com.example.estorebackend.repository and extend CrudRepository with type Products</a:t>
            </a:r>
            <a:endParaRPr/>
          </a:p>
          <a:p>
            <a:pPr marL="0" lvl="0" indent="0" algn="l" rtl="0">
              <a:lnSpc>
                <a:spcPct val="100000"/>
              </a:lnSpc>
              <a:spcBef>
                <a:spcPts val="0"/>
              </a:spcBef>
              <a:spcAft>
                <a:spcPts val="0"/>
              </a:spcAft>
              <a:buSzPts val="1400"/>
              <a:buNone/>
            </a:pPr>
            <a:endParaRPr/>
          </a:p>
        </p:txBody>
      </p:sp>
      <p:sp>
        <p:nvSpPr>
          <p:cNvPr id="805" name="Google Shape;805;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interface OrdersRepository in the package com.example.estorebackend.repository and extend CrudRepository with type Orders</a:t>
            </a:r>
            <a:endParaRPr/>
          </a:p>
          <a:p>
            <a:pPr marL="0" lvl="0" indent="0" algn="l" rtl="0">
              <a:lnSpc>
                <a:spcPct val="100000"/>
              </a:lnSpc>
              <a:spcBef>
                <a:spcPts val="0"/>
              </a:spcBef>
              <a:spcAft>
                <a:spcPts val="0"/>
              </a:spcAft>
              <a:buSzPts val="1400"/>
              <a:buNone/>
            </a:pPr>
            <a:endParaRPr/>
          </a:p>
        </p:txBody>
      </p:sp>
      <p:sp>
        <p:nvSpPr>
          <p:cNvPr id="816" name="Google Shape;816;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interface OrderItemsRepository in the package com.example.estorebackend.repository and extend CrudRepository with type OrderItems</a:t>
            </a:r>
            <a:endParaRPr/>
          </a:p>
          <a:p>
            <a:pPr marL="0" lvl="0" indent="0" algn="l" rtl="0">
              <a:lnSpc>
                <a:spcPct val="100000"/>
              </a:lnSpc>
              <a:spcBef>
                <a:spcPts val="0"/>
              </a:spcBef>
              <a:spcAft>
                <a:spcPts val="0"/>
              </a:spcAft>
              <a:buSzPts val="1400"/>
              <a:buNone/>
            </a:pPr>
            <a:endParaRPr/>
          </a:p>
        </p:txBody>
      </p:sp>
      <p:sp>
        <p:nvSpPr>
          <p:cNvPr id="827" name="Google Shape;827;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interface ShipmentsRepository in the package com.example.estorebackend.repository and extend CrudRepository with type Shipment</a:t>
            </a:r>
            <a:endParaRPr/>
          </a:p>
          <a:p>
            <a:pPr marL="0" lvl="0" indent="0" algn="l" rtl="0">
              <a:lnSpc>
                <a:spcPct val="100000"/>
              </a:lnSpc>
              <a:spcBef>
                <a:spcPts val="0"/>
              </a:spcBef>
              <a:spcAft>
                <a:spcPts val="0"/>
              </a:spcAft>
              <a:buSzPts val="1400"/>
              <a:buNone/>
            </a:pPr>
            <a:endParaRPr/>
          </a:p>
        </p:txBody>
      </p:sp>
      <p:sp>
        <p:nvSpPr>
          <p:cNvPr id="838" name="Google Shape;838;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interface CartRepository in the package com.example.estorebackend.repository and extend CrudRepository with type Cart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49" name="Google Shape;849;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interface WishlistRepository in the package com.example.estorebackend.repository and extend CrudRepository with type Wishlist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60" name="Google Shape;860;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86767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order to build and execute the app, let us create index.html welcome page.</a:t>
            </a:r>
            <a:endParaRPr/>
          </a:p>
          <a:p>
            <a:pPr marL="0" lvl="0" indent="0" algn="l" rtl="0">
              <a:lnSpc>
                <a:spcPct val="100000"/>
              </a:lnSpc>
              <a:spcBef>
                <a:spcPts val="0"/>
              </a:spcBef>
              <a:spcAft>
                <a:spcPts val="0"/>
              </a:spcAft>
              <a:buSzPts val="1400"/>
              <a:buNone/>
            </a:pPr>
            <a:r>
              <a:rPr lang="en-US"/>
              <a:t>Go to src &gt; main &gt; resources &gt; static</a:t>
            </a:r>
            <a:endParaRPr/>
          </a:p>
          <a:p>
            <a:pPr marL="0" lvl="0" indent="0" algn="l" rtl="0">
              <a:lnSpc>
                <a:spcPct val="100000"/>
              </a:lnSpc>
              <a:spcBef>
                <a:spcPts val="0"/>
              </a:spcBef>
              <a:spcAft>
                <a:spcPts val="0"/>
              </a:spcAft>
              <a:buSzPts val="1400"/>
              <a:buNone/>
            </a:pPr>
            <a:r>
              <a:rPr lang="en-US"/>
              <a:t>and create index.html web page</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876" name="Google Shape;876;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Right click on the project and run as Spring Boot App</a:t>
            </a:r>
            <a:endParaRPr/>
          </a:p>
          <a:p>
            <a:pPr marL="0" lvl="0" indent="0" algn="l" rtl="0">
              <a:lnSpc>
                <a:spcPct val="100000"/>
              </a:lnSpc>
              <a:spcBef>
                <a:spcPts val="0"/>
              </a:spcBef>
              <a:spcAft>
                <a:spcPts val="0"/>
              </a:spcAft>
              <a:buSzPts val="1400"/>
              <a:buNone/>
            </a:pPr>
            <a:r>
              <a:rPr lang="en-US"/>
              <a:t>Or</a:t>
            </a:r>
            <a:endParaRPr/>
          </a:p>
          <a:p>
            <a:pPr marL="0" lvl="0" indent="0" algn="l" rtl="0">
              <a:lnSpc>
                <a:spcPct val="100000"/>
              </a:lnSpc>
              <a:spcBef>
                <a:spcPts val="0"/>
              </a:spcBef>
              <a:spcAft>
                <a:spcPts val="0"/>
              </a:spcAft>
              <a:buSzPts val="1400"/>
              <a:buNone/>
            </a:pPr>
            <a:r>
              <a:rPr lang="en-US"/>
              <a:t>Simply click the run icon and select run as Spring Boot app</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885" name="Google Shape;885;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Check in the console if the application is running successfully on Tomcat Port 8080.</a:t>
            </a:r>
            <a:endParaRPr/>
          </a:p>
          <a:p>
            <a:pPr marL="0" lvl="0" indent="0" algn="l" rtl="0">
              <a:lnSpc>
                <a:spcPct val="100000"/>
              </a:lnSpc>
              <a:spcBef>
                <a:spcPts val="0"/>
              </a:spcBef>
              <a:spcAft>
                <a:spcPts val="0"/>
              </a:spcAft>
              <a:buSzPts val="1400"/>
              <a:buNone/>
            </a:pPr>
            <a:r>
              <a:rPr lang="en-US"/>
              <a:t>In case 8080 port is blocked, go to application.properties file and change the server port number</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893" name="Google Shape;89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73545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Open the web browser and type localhost:8080, index.html web page will be loaded automatically</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902" name="Google Shape;902;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In the database estoredb, no table exists</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910" name="Google Shape;910;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In the database estoredb, all tables are created automatically by JPA</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918" name="Google Shape;918;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6" name="Google Shape;926;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8" name="Google Shape;938;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2" name="Google Shape;942;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2" name="Google Shape;952;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4" name="Google Shape;964;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6" name="Google Shape;986;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6" name="Google Shape;996;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8" name="Google Shape;1018;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0" name="Google Shape;1030;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59129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0" name="Google Shape;1040;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2" name="Google Shape;1052;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8" name="Google Shape;1058;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2" name="Google Shape;46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113"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7" name="Google Shape;17;p113"/>
          <p:cNvSpPr txBox="1">
            <a:spLocks noGrp="1"/>
          </p:cNvSpPr>
          <p:nvPr>
            <p:ph type="body" idx="1"/>
          </p:nvPr>
        </p:nvSpPr>
        <p:spPr>
          <a:xfrm>
            <a:off x="8800036"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2"/>
        <p:cNvGrpSpPr/>
        <p:nvPr/>
      </p:nvGrpSpPr>
      <p:grpSpPr>
        <a:xfrm>
          <a:off x="0" y="0"/>
          <a:ext cx="0" cy="0"/>
          <a:chOff x="0" y="0"/>
          <a:chExt cx="0" cy="0"/>
        </a:xfrm>
      </p:grpSpPr>
      <p:pic>
        <p:nvPicPr>
          <p:cNvPr id="63" name="Google Shape;63;p1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4" name="Google Shape;64;p122" descr="A picture containing text&#10;&#10;Description automatically generated"/>
          <p:cNvPicPr preferRelativeResize="0"/>
          <p:nvPr/>
        </p:nvPicPr>
        <p:blipFill rotWithShape="1">
          <a:blip r:embed="rId3">
            <a:alphaModFix/>
          </a:blip>
          <a:srcRect l="73791"/>
          <a:stretch/>
        </p:blipFill>
        <p:spPr>
          <a:xfrm>
            <a:off x="11995484" y="0"/>
            <a:ext cx="4260515" cy="9144000"/>
          </a:xfrm>
          <a:prstGeom prst="rect">
            <a:avLst/>
          </a:prstGeom>
          <a:noFill/>
          <a:ln>
            <a:noFill/>
          </a:ln>
        </p:spPr>
      </p:pic>
      <p:sp>
        <p:nvSpPr>
          <p:cNvPr id="65" name="Google Shape;65;p122"/>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a:t>
            </a:r>
            <a:r>
              <a:rPr lang="en-US" sz="2800" b="1" i="0" u="none" strike="noStrike" cap="none">
                <a:solidFill>
                  <a:srgbClr val="3F3F3F"/>
                </a:solidFill>
                <a:latin typeface="Arial"/>
                <a:ea typeface="Arial"/>
                <a:cs typeface="Arial"/>
                <a:sym typeface="Arial"/>
              </a:rPr>
              <a:t>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Before the Next Class">
  <p:cSld name="2_Before the Next Class">
    <p:spTree>
      <p:nvGrpSpPr>
        <p:cNvPr id="1" name="Shape 66"/>
        <p:cNvGrpSpPr/>
        <p:nvPr/>
      </p:nvGrpSpPr>
      <p:grpSpPr>
        <a:xfrm>
          <a:off x="0" y="0"/>
          <a:ext cx="0" cy="0"/>
          <a:chOff x="0" y="0"/>
          <a:chExt cx="0" cy="0"/>
        </a:xfrm>
      </p:grpSpPr>
      <p:pic>
        <p:nvPicPr>
          <p:cNvPr id="67" name="Google Shape;67;p125"/>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68" name="Google Shape;68;p125"/>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69" name="Google Shape;69;p125"/>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25"/>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1" name="Google Shape;71;p125"/>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
        <p:nvSpPr>
          <p:cNvPr id="72" name="Google Shape;72;p125"/>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at's Next?">
  <p:cSld name="What's Next?">
    <p:spTree>
      <p:nvGrpSpPr>
        <p:cNvPr id="1" name="Shape 73"/>
        <p:cNvGrpSpPr/>
        <p:nvPr/>
      </p:nvGrpSpPr>
      <p:grpSpPr>
        <a:xfrm>
          <a:off x="0" y="0"/>
          <a:ext cx="0" cy="0"/>
          <a:chOff x="0" y="0"/>
          <a:chExt cx="0" cy="0"/>
        </a:xfrm>
      </p:grpSpPr>
      <p:pic>
        <p:nvPicPr>
          <p:cNvPr id="74" name="Google Shape;74;p126"/>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75" name="Google Shape;75;p126"/>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76" name="Google Shape;76;p126"/>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126"/>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26"/>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9" name="Google Shape;79;p126"/>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80"/>
        <p:cNvGrpSpPr/>
        <p:nvPr/>
      </p:nvGrpSpPr>
      <p:grpSpPr>
        <a:xfrm>
          <a:off x="0" y="0"/>
          <a:ext cx="0" cy="0"/>
          <a:chOff x="0" y="0"/>
          <a:chExt cx="0" cy="0"/>
        </a:xfrm>
      </p:grpSpPr>
      <p:pic>
        <p:nvPicPr>
          <p:cNvPr id="81" name="Google Shape;81;p131"/>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82" name="Google Shape;82;p131"/>
          <p:cNvSpPr txBox="1">
            <a:spLocks noGrp="1"/>
          </p:cNvSpPr>
          <p:nvPr>
            <p:ph type="body" idx="1"/>
          </p:nvPr>
        </p:nvSpPr>
        <p:spPr>
          <a:xfrm>
            <a:off x="241300" y="4111755"/>
            <a:ext cx="1601469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Clr>
                <a:srgbClr val="3F3F3F"/>
              </a:buClr>
              <a:buSzPts val="2800"/>
              <a:buNone/>
              <a:defRPr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83"/>
        <p:cNvGrpSpPr/>
        <p:nvPr/>
      </p:nvGrpSpPr>
      <p:grpSpPr>
        <a:xfrm>
          <a:off x="0" y="0"/>
          <a:ext cx="0" cy="0"/>
          <a:chOff x="0" y="0"/>
          <a:chExt cx="0" cy="0"/>
        </a:xfrm>
      </p:grpSpPr>
      <p:pic>
        <p:nvPicPr>
          <p:cNvPr id="84" name="Google Shape;84;p132"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85" name="Google Shape;85;p132"/>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Open Sans"/>
              <a:ea typeface="Open Sans"/>
              <a:cs typeface="Open Sans"/>
              <a:sym typeface="Open Sans"/>
            </a:endParaRPr>
          </a:p>
        </p:txBody>
      </p:sp>
      <p:sp>
        <p:nvSpPr>
          <p:cNvPr id="86" name="Google Shape;86;p132"/>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7" name="Google Shape;87;p132"/>
          <p:cNvSpPr/>
          <p:nvPr/>
        </p:nvSpPr>
        <p:spPr>
          <a:xfrm>
            <a:off x="700325" y="1995300"/>
            <a:ext cx="14948700" cy="55365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 name="Google Shape;88;p132"/>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89"/>
        <p:cNvGrpSpPr/>
        <p:nvPr/>
      </p:nvGrpSpPr>
      <p:grpSpPr>
        <a:xfrm>
          <a:off x="0" y="0"/>
          <a:ext cx="0" cy="0"/>
          <a:chOff x="0" y="0"/>
          <a:chExt cx="0" cy="0"/>
        </a:xfrm>
      </p:grpSpPr>
      <p:grpSp>
        <p:nvGrpSpPr>
          <p:cNvPr id="90" name="Google Shape;90;p133"/>
          <p:cNvGrpSpPr/>
          <p:nvPr/>
        </p:nvGrpSpPr>
        <p:grpSpPr>
          <a:xfrm>
            <a:off x="0" y="0"/>
            <a:ext cx="16256000" cy="9144003"/>
            <a:chOff x="0" y="0"/>
            <a:chExt cx="16256000" cy="9144003"/>
          </a:xfrm>
        </p:grpSpPr>
        <p:pic>
          <p:nvPicPr>
            <p:cNvPr id="91" name="Google Shape;91;p133"/>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92" name="Google Shape;92;p133"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93" name="Google Shape;93;p133"/>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Open Sans"/>
              <a:ea typeface="Open Sans"/>
              <a:cs typeface="Open Sans"/>
              <a:sym typeface="Open Sans"/>
            </a:endParaRPr>
          </a:p>
        </p:txBody>
      </p:sp>
      <p:sp>
        <p:nvSpPr>
          <p:cNvPr id="94" name="Google Shape;94;p133"/>
          <p:cNvSpPr/>
          <p:nvPr/>
        </p:nvSpPr>
        <p:spPr>
          <a:xfrm rot="5400000">
            <a:off x="12490075" y="4514050"/>
            <a:ext cx="6974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pen Sans"/>
                <a:ea typeface="Open Sans"/>
                <a:cs typeface="Open Sans"/>
                <a:sym typeface="Open Sans"/>
              </a:rPr>
              <a:t>COURSE-END PROJECT</a:t>
            </a:r>
            <a:endParaRPr sz="1400" b="0" i="0" u="none" strike="noStrike" cap="none">
              <a:solidFill>
                <a:srgbClr val="F9CB9C"/>
              </a:solidFill>
              <a:latin typeface="Open Sans"/>
              <a:ea typeface="Open Sans"/>
              <a:cs typeface="Open Sans"/>
              <a:sym typeface="Open Sans"/>
            </a:endParaRPr>
          </a:p>
        </p:txBody>
      </p:sp>
      <p:sp>
        <p:nvSpPr>
          <p:cNvPr id="95" name="Google Shape;95;p133"/>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133"/>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 name="Google Shape;97;p133"/>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98"/>
        <p:cNvGrpSpPr/>
        <p:nvPr/>
      </p:nvGrpSpPr>
      <p:grpSpPr>
        <a:xfrm>
          <a:off x="0" y="0"/>
          <a:ext cx="0" cy="0"/>
          <a:chOff x="0" y="0"/>
          <a:chExt cx="0" cy="0"/>
        </a:xfrm>
      </p:grpSpPr>
      <p:pic>
        <p:nvPicPr>
          <p:cNvPr id="99" name="Google Shape;99;p134"/>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100" name="Google Shape;100;p134"/>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01" name="Google Shape;101;p13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34"/>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3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4" name="Google Shape;104;p13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5" name="Google Shape;105;p13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06" name="Google Shape;106;p13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07" name="Google Shape;107;p134"/>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34"/>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3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3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111"/>
        <p:cNvGrpSpPr/>
        <p:nvPr/>
      </p:nvGrpSpPr>
      <p:grpSpPr>
        <a:xfrm>
          <a:off x="0" y="0"/>
          <a:ext cx="0" cy="0"/>
          <a:chOff x="0" y="0"/>
          <a:chExt cx="0" cy="0"/>
        </a:xfrm>
      </p:grpSpPr>
      <p:pic>
        <p:nvPicPr>
          <p:cNvPr id="112" name="Google Shape;112;p13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13" name="Google Shape;113;p135"/>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114" name="Google Shape;114;p135"/>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3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35"/>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7" name="Google Shape;117;p13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18" name="Google Shape;118;p13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9" name="Google Shape;119;p13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20" name="Google Shape;120;p13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21" name="Google Shape;121;p13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135"/>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35"/>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35"/>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35"/>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35"/>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27"/>
        <p:cNvGrpSpPr/>
        <p:nvPr/>
      </p:nvGrpSpPr>
      <p:grpSpPr>
        <a:xfrm>
          <a:off x="0" y="0"/>
          <a:ext cx="0" cy="0"/>
          <a:chOff x="0" y="0"/>
          <a:chExt cx="0" cy="0"/>
        </a:xfrm>
      </p:grpSpPr>
      <p:pic>
        <p:nvPicPr>
          <p:cNvPr id="128" name="Google Shape;128;p13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29" name="Google Shape;129;p136"/>
          <p:cNvSpPr txBox="1"/>
          <p:nvPr/>
        </p:nvSpPr>
        <p:spPr>
          <a:xfrm>
            <a:off x="1073501" y="7190611"/>
            <a:ext cx="3101700" cy="41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130" name="Google Shape;130;p136"/>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1" name="Google Shape;131;p136"/>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36"/>
          <p:cNvSpPr txBox="1">
            <a:spLocks noGrp="1"/>
          </p:cNvSpPr>
          <p:nvPr>
            <p:ph type="body" idx="2"/>
          </p:nvPr>
        </p:nvSpPr>
        <p:spPr>
          <a:xfrm>
            <a:off x="3933646" y="7228935"/>
            <a:ext cx="9043500" cy="3618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3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4" name="Google Shape;134;p13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5" name="Google Shape;135;p13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36" name="Google Shape;136;p13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37" name="Google Shape;137;p136"/>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36"/>
          <p:cNvSpPr txBox="1">
            <a:spLocks noGrp="1"/>
          </p:cNvSpPr>
          <p:nvPr>
            <p:ph type="body" idx="4"/>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36"/>
          <p:cNvSpPr txBox="1">
            <a:spLocks noGrp="1"/>
          </p:cNvSpPr>
          <p:nvPr>
            <p:ph type="body" idx="5"/>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36"/>
          <p:cNvSpPr txBox="1">
            <a:spLocks noGrp="1"/>
          </p:cNvSpPr>
          <p:nvPr>
            <p:ph type="body" idx="6"/>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36"/>
          <p:cNvSpPr txBox="1">
            <a:spLocks noGrp="1"/>
          </p:cNvSpPr>
          <p:nvPr>
            <p:ph type="body" idx="7"/>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136"/>
          <p:cNvSpPr txBox="1">
            <a:spLocks noGrp="1"/>
          </p:cNvSpPr>
          <p:nvPr>
            <p:ph type="body" idx="8"/>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cenario ">
  <p:cSld name="Scenario ">
    <p:spTree>
      <p:nvGrpSpPr>
        <p:cNvPr id="1" name="Shape 143"/>
        <p:cNvGrpSpPr/>
        <p:nvPr/>
      </p:nvGrpSpPr>
      <p:grpSpPr>
        <a:xfrm>
          <a:off x="0" y="0"/>
          <a:ext cx="0" cy="0"/>
          <a:chOff x="0" y="0"/>
          <a:chExt cx="0" cy="0"/>
        </a:xfrm>
      </p:grpSpPr>
      <p:pic>
        <p:nvPicPr>
          <p:cNvPr id="144" name="Google Shape;144;p137"/>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145" name="Google Shape;145;p137"/>
          <p:cNvSpPr/>
          <p:nvPr/>
        </p:nvSpPr>
        <p:spPr>
          <a:xfrm>
            <a:off x="583850" y="1612075"/>
            <a:ext cx="14948700" cy="64485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37"/>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147" name="Google Shape;147;p137"/>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8" name="Google Shape;148;p137"/>
          <p:cNvPicPr preferRelativeResize="0"/>
          <p:nvPr/>
        </p:nvPicPr>
        <p:blipFill rotWithShape="1">
          <a:blip r:embed="rId3">
            <a:alphaModFix/>
          </a:blip>
          <a:srcRect t="6807" b="6798"/>
          <a:stretch/>
        </p:blipFill>
        <p:spPr>
          <a:xfrm>
            <a:off x="2842623" y="804671"/>
            <a:ext cx="11704610" cy="910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8"/>
        <p:cNvGrpSpPr/>
        <p:nvPr/>
      </p:nvGrpSpPr>
      <p:grpSpPr>
        <a:xfrm>
          <a:off x="0" y="0"/>
          <a:ext cx="0" cy="0"/>
          <a:chOff x="0" y="0"/>
          <a:chExt cx="0" cy="0"/>
        </a:xfrm>
      </p:grpSpPr>
      <p:pic>
        <p:nvPicPr>
          <p:cNvPr id="19" name="Google Shape;19;p114"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20" name="Google Shape;20;p114"/>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49"/>
        <p:cNvGrpSpPr/>
        <p:nvPr/>
      </p:nvGrpSpPr>
      <p:grpSpPr>
        <a:xfrm>
          <a:off x="0" y="0"/>
          <a:ext cx="0" cy="0"/>
          <a:chOff x="0" y="0"/>
          <a:chExt cx="0" cy="0"/>
        </a:xfrm>
      </p:grpSpPr>
      <p:pic>
        <p:nvPicPr>
          <p:cNvPr id="150" name="Google Shape;150;p138"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51" name="Google Shape;151;p138"/>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152" name="Google Shape;152;p138"/>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138"/>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38"/>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38"/>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6" name="Google Shape;156;p138"/>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157"/>
        <p:cNvGrpSpPr/>
        <p:nvPr/>
      </p:nvGrpSpPr>
      <p:grpSpPr>
        <a:xfrm>
          <a:off x="0" y="0"/>
          <a:ext cx="0" cy="0"/>
          <a:chOff x="0" y="0"/>
          <a:chExt cx="0" cy="0"/>
        </a:xfrm>
      </p:grpSpPr>
      <p:pic>
        <p:nvPicPr>
          <p:cNvPr id="158" name="Google Shape;158;p139"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59" name="Google Shape;159;p13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0" name="Google Shape;160;p139"/>
          <p:cNvPicPr preferRelativeResize="0"/>
          <p:nvPr/>
        </p:nvPicPr>
        <p:blipFill rotWithShape="1">
          <a:blip r:embed="rId3">
            <a:alphaModFix/>
          </a:blip>
          <a:srcRect/>
          <a:stretch/>
        </p:blipFill>
        <p:spPr>
          <a:xfrm>
            <a:off x="671250" y="2186163"/>
            <a:ext cx="5689924" cy="4771676"/>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arning Objectives">
  <p:cSld name="1_Learning Objectives">
    <p:spTree>
      <p:nvGrpSpPr>
        <p:cNvPr id="1" name="Shape 161"/>
        <p:cNvGrpSpPr/>
        <p:nvPr/>
      </p:nvGrpSpPr>
      <p:grpSpPr>
        <a:xfrm>
          <a:off x="0" y="0"/>
          <a:ext cx="0" cy="0"/>
          <a:chOff x="0" y="0"/>
          <a:chExt cx="0" cy="0"/>
        </a:xfrm>
      </p:grpSpPr>
      <p:pic>
        <p:nvPicPr>
          <p:cNvPr id="162" name="Google Shape;162;p140"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3" name="Google Shape;163;p140"/>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4" name="Google Shape;164;p140"/>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165" name="Google Shape;165;p140"/>
          <p:cNvSpPr txBox="1">
            <a:spLocks noGrp="1"/>
          </p:cNvSpPr>
          <p:nvPr>
            <p:ph type="body" idx="1"/>
          </p:nvPr>
        </p:nvSpPr>
        <p:spPr>
          <a:xfrm>
            <a:off x="1470660" y="2514932"/>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40"/>
          <p:cNvSpPr txBox="1">
            <a:spLocks noGrp="1"/>
          </p:cNvSpPr>
          <p:nvPr>
            <p:ph type="body" idx="2"/>
          </p:nvPr>
        </p:nvSpPr>
        <p:spPr>
          <a:xfrm>
            <a:off x="1470660" y="3688275"/>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140"/>
          <p:cNvSpPr txBox="1">
            <a:spLocks noGrp="1"/>
          </p:cNvSpPr>
          <p:nvPr>
            <p:ph type="body" idx="3"/>
          </p:nvPr>
        </p:nvSpPr>
        <p:spPr>
          <a:xfrm>
            <a:off x="1470660" y="486161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40"/>
          <p:cNvSpPr txBox="1">
            <a:spLocks noGrp="1"/>
          </p:cNvSpPr>
          <p:nvPr>
            <p:ph type="body" idx="4"/>
          </p:nvPr>
        </p:nvSpPr>
        <p:spPr>
          <a:xfrm>
            <a:off x="1470660" y="603496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9" name="Google Shape;169;p140"/>
          <p:cNvPicPr preferRelativeResize="0"/>
          <p:nvPr/>
        </p:nvPicPr>
        <p:blipFill rotWithShape="1">
          <a:blip r:embed="rId4">
            <a:alphaModFix/>
          </a:blip>
          <a:srcRect t="6807" b="6798"/>
          <a:stretch/>
        </p:blipFill>
        <p:spPr>
          <a:xfrm>
            <a:off x="2203275" y="1368575"/>
            <a:ext cx="6594549" cy="91075"/>
          </a:xfrm>
          <a:prstGeom prst="rect">
            <a:avLst/>
          </a:prstGeom>
          <a:noFill/>
          <a:ln>
            <a:noFill/>
          </a:ln>
        </p:spPr>
      </p:pic>
      <p:sp>
        <p:nvSpPr>
          <p:cNvPr id="170" name="Google Shape;170;p140"/>
          <p:cNvSpPr/>
          <p:nvPr/>
        </p:nvSpPr>
        <p:spPr>
          <a:xfrm>
            <a:off x="909797" y="1680111"/>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171"/>
        <p:cNvGrpSpPr/>
        <p:nvPr/>
      </p:nvGrpSpPr>
      <p:grpSpPr>
        <a:xfrm>
          <a:off x="0" y="0"/>
          <a:ext cx="0" cy="0"/>
          <a:chOff x="0" y="0"/>
          <a:chExt cx="0" cy="0"/>
        </a:xfrm>
      </p:grpSpPr>
      <p:pic>
        <p:nvPicPr>
          <p:cNvPr id="172" name="Google Shape;172;p141" descr="Graphical user interface&#10;&#10;Description automatically generated"/>
          <p:cNvPicPr preferRelativeResize="0"/>
          <p:nvPr/>
        </p:nvPicPr>
        <p:blipFill rotWithShape="1">
          <a:blip r:embed="rId2">
            <a:alphaModFix/>
          </a:blip>
          <a:srcRect/>
          <a:stretch/>
        </p:blipFill>
        <p:spPr>
          <a:xfrm>
            <a:off x="-63174" y="-29238"/>
            <a:ext cx="16255999" cy="9144000"/>
          </a:xfrm>
          <a:prstGeom prst="rect">
            <a:avLst/>
          </a:prstGeom>
          <a:noFill/>
          <a:ln>
            <a:noFill/>
          </a:ln>
        </p:spPr>
      </p:pic>
      <p:pic>
        <p:nvPicPr>
          <p:cNvPr id="173" name="Google Shape;173;p141" descr="A picture containing text&#10;&#10;Description automatically generated"/>
          <p:cNvPicPr preferRelativeResize="0"/>
          <p:nvPr/>
        </p:nvPicPr>
        <p:blipFill rotWithShape="1">
          <a:blip r:embed="rId3">
            <a:alphaModFix/>
          </a:blip>
          <a:srcRect l="77566"/>
          <a:stretch/>
        </p:blipFill>
        <p:spPr>
          <a:xfrm>
            <a:off x="12609095" y="0"/>
            <a:ext cx="3646904" cy="9144000"/>
          </a:xfrm>
          <a:prstGeom prst="rect">
            <a:avLst/>
          </a:prstGeom>
          <a:noFill/>
          <a:ln>
            <a:noFill/>
          </a:ln>
        </p:spPr>
      </p:pic>
      <p:sp>
        <p:nvSpPr>
          <p:cNvPr id="174" name="Google Shape;174;p141"/>
          <p:cNvSpPr/>
          <p:nvPr/>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DEMO</a:t>
            </a:r>
            <a:endParaRPr sz="1400" b="0" i="0" u="none" strike="noStrike" cap="none">
              <a:solidFill>
                <a:srgbClr val="F9CB9C"/>
              </a:solidFill>
              <a:latin typeface="Oswald"/>
              <a:ea typeface="Oswald"/>
              <a:cs typeface="Oswald"/>
              <a:sym typeface="Oswald"/>
            </a:endParaRPr>
          </a:p>
        </p:txBody>
      </p:sp>
      <p:sp>
        <p:nvSpPr>
          <p:cNvPr id="175" name="Google Shape;175;p141"/>
          <p:cNvSpPr/>
          <p:nvPr/>
        </p:nvSpPr>
        <p:spPr>
          <a:xfrm>
            <a:off x="6254776" y="1394500"/>
            <a:ext cx="9513773" cy="6177052"/>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41"/>
          <p:cNvSpPr txBox="1">
            <a:spLocks noGrp="1"/>
          </p:cNvSpPr>
          <p:nvPr>
            <p:ph type="body" idx="1"/>
          </p:nvPr>
        </p:nvSpPr>
        <p:spPr>
          <a:xfrm>
            <a:off x="6286500" y="1842152"/>
            <a:ext cx="9246870" cy="520913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141"/>
          <p:cNvSpPr txBox="1">
            <a:spLocks noGrp="1"/>
          </p:cNvSpPr>
          <p:nvPr>
            <p:ph type="title"/>
          </p:nvPr>
        </p:nvSpPr>
        <p:spPr>
          <a:xfrm>
            <a:off x="6286500" y="448255"/>
            <a:ext cx="932965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sson-End Project">
  <p:cSld name="1_Lesson-End Project">
    <p:spTree>
      <p:nvGrpSpPr>
        <p:cNvPr id="1" name="Shape 178"/>
        <p:cNvGrpSpPr/>
        <p:nvPr/>
      </p:nvGrpSpPr>
      <p:grpSpPr>
        <a:xfrm>
          <a:off x="0" y="0"/>
          <a:ext cx="0" cy="0"/>
          <a:chOff x="0" y="0"/>
          <a:chExt cx="0" cy="0"/>
        </a:xfrm>
      </p:grpSpPr>
      <p:grpSp>
        <p:nvGrpSpPr>
          <p:cNvPr id="179" name="Google Shape;179;p142"/>
          <p:cNvGrpSpPr/>
          <p:nvPr/>
        </p:nvGrpSpPr>
        <p:grpSpPr>
          <a:xfrm>
            <a:off x="0" y="0"/>
            <a:ext cx="16256000" cy="9144003"/>
            <a:chOff x="0" y="0"/>
            <a:chExt cx="16256000" cy="9144003"/>
          </a:xfrm>
        </p:grpSpPr>
        <p:pic>
          <p:nvPicPr>
            <p:cNvPr id="180" name="Google Shape;180;p142"/>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181" name="Google Shape;181;p142"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182" name="Google Shape;182;p142"/>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83" name="Google Shape;183;p142"/>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LESSON-END PROJECT</a:t>
            </a:r>
            <a:endParaRPr sz="1400" b="0" i="0" u="none" strike="noStrike" cap="none">
              <a:solidFill>
                <a:srgbClr val="F9CB9C"/>
              </a:solidFill>
              <a:latin typeface="Oswald"/>
              <a:ea typeface="Oswald"/>
              <a:cs typeface="Oswald"/>
              <a:sym typeface="Oswald"/>
            </a:endParaRPr>
          </a:p>
        </p:txBody>
      </p:sp>
      <p:sp>
        <p:nvSpPr>
          <p:cNvPr id="184" name="Google Shape;184;p142"/>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 name="Google Shape;185;p142"/>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42"/>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slide">
  <p:cSld name="1_Content slide 2">
    <p:spTree>
      <p:nvGrpSpPr>
        <p:cNvPr id="1" name="Shape 187"/>
        <p:cNvGrpSpPr/>
        <p:nvPr/>
      </p:nvGrpSpPr>
      <p:grpSpPr>
        <a:xfrm>
          <a:off x="0" y="0"/>
          <a:ext cx="0" cy="0"/>
          <a:chOff x="0" y="0"/>
          <a:chExt cx="0" cy="0"/>
        </a:xfrm>
      </p:grpSpPr>
      <p:pic>
        <p:nvPicPr>
          <p:cNvPr id="188" name="Google Shape;188;p143"/>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189" name="Google Shape;189;p14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143"/>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cap">
  <p:cSld name="1_Recap">
    <p:spTree>
      <p:nvGrpSpPr>
        <p:cNvPr id="1" name="Shape 191"/>
        <p:cNvGrpSpPr/>
        <p:nvPr/>
      </p:nvGrpSpPr>
      <p:grpSpPr>
        <a:xfrm>
          <a:off x="0" y="0"/>
          <a:ext cx="0" cy="0"/>
          <a:chOff x="0" y="0"/>
          <a:chExt cx="0" cy="0"/>
        </a:xfrm>
      </p:grpSpPr>
      <p:pic>
        <p:nvPicPr>
          <p:cNvPr id="192" name="Google Shape;192;p14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3" name="Google Shape;193;p144"/>
          <p:cNvPicPr preferRelativeResize="0"/>
          <p:nvPr/>
        </p:nvPicPr>
        <p:blipFill rotWithShape="1">
          <a:blip r:embed="rId3">
            <a:alphaModFix/>
          </a:blip>
          <a:srcRect/>
          <a:stretch/>
        </p:blipFill>
        <p:spPr>
          <a:xfrm>
            <a:off x="0" y="324852"/>
            <a:ext cx="16256000" cy="9144000"/>
          </a:xfrm>
          <a:prstGeom prst="rect">
            <a:avLst/>
          </a:prstGeom>
          <a:noFill/>
          <a:ln>
            <a:noFill/>
          </a:ln>
        </p:spPr>
      </p:pic>
      <p:sp>
        <p:nvSpPr>
          <p:cNvPr id="194" name="Google Shape;194;p144"/>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44"/>
          <p:cNvSpPr/>
          <p:nvPr/>
        </p:nvSpPr>
        <p:spPr>
          <a:xfrm rot="-2701516">
            <a:off x="-46571" y="613151"/>
            <a:ext cx="2404941" cy="431052"/>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nowledge Check ">
  <p:cSld name="1_Knowledge Check ">
    <p:spTree>
      <p:nvGrpSpPr>
        <p:cNvPr id="1" name="Shape 196"/>
        <p:cNvGrpSpPr/>
        <p:nvPr/>
      </p:nvGrpSpPr>
      <p:grpSpPr>
        <a:xfrm>
          <a:off x="0" y="0"/>
          <a:ext cx="0" cy="0"/>
          <a:chOff x="0" y="0"/>
          <a:chExt cx="0" cy="0"/>
        </a:xfrm>
      </p:grpSpPr>
      <p:pic>
        <p:nvPicPr>
          <p:cNvPr id="197" name="Google Shape;197;p14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98" name="Google Shape;198;p145"/>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99"/>
        <p:cNvGrpSpPr/>
        <p:nvPr/>
      </p:nvGrpSpPr>
      <p:grpSpPr>
        <a:xfrm>
          <a:off x="0" y="0"/>
          <a:ext cx="0" cy="0"/>
          <a:chOff x="0" y="0"/>
          <a:chExt cx="0" cy="0"/>
        </a:xfrm>
      </p:grpSpPr>
      <p:pic>
        <p:nvPicPr>
          <p:cNvPr id="200" name="Google Shape;200;p14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1" name="Google Shape;201;p146"/>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Thank you </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Key Takeaways">
  <p:cSld name="1_Key Takeaways 2">
    <p:spTree>
      <p:nvGrpSpPr>
        <p:cNvPr id="1" name="Shape 202"/>
        <p:cNvGrpSpPr/>
        <p:nvPr/>
      </p:nvGrpSpPr>
      <p:grpSpPr>
        <a:xfrm>
          <a:off x="0" y="0"/>
          <a:ext cx="0" cy="0"/>
          <a:chOff x="0" y="0"/>
          <a:chExt cx="0" cy="0"/>
        </a:xfrm>
      </p:grpSpPr>
      <p:pic>
        <p:nvPicPr>
          <p:cNvPr id="203" name="Google Shape;203;p14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4" name="Google Shape;204;p147"/>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05" name="Google Shape;205;p147"/>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47"/>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147"/>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147"/>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9" name="Google Shape;209;p147"/>
          <p:cNvPicPr preferRelativeResize="0"/>
          <p:nvPr/>
        </p:nvPicPr>
        <p:blipFill rotWithShape="1">
          <a:blip r:embed="rId3">
            <a:alphaModFix/>
          </a:blip>
          <a:srcRect t="6807" b="6798"/>
          <a:stretch/>
        </p:blipFill>
        <p:spPr>
          <a:xfrm>
            <a:off x="2776178" y="1368575"/>
            <a:ext cx="5066773" cy="910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
        <p:cNvGrpSpPr/>
        <p:nvPr/>
      </p:nvGrpSpPr>
      <p:grpSpPr>
        <a:xfrm>
          <a:off x="0" y="0"/>
          <a:ext cx="0" cy="0"/>
          <a:chOff x="0" y="0"/>
          <a:chExt cx="0" cy="0"/>
        </a:xfrm>
      </p:grpSpPr>
      <p:pic>
        <p:nvPicPr>
          <p:cNvPr id="22" name="Google Shape;22;p115"/>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23" name="Google Shape;23;p115"/>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15"/>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You Already Know</a:t>
            </a:r>
            <a:endParaRPr sz="1400" b="0" i="0" u="none" strike="noStrike" cap="none">
              <a:solidFill>
                <a:srgbClr val="434343"/>
              </a:solidFill>
              <a:latin typeface="Arial"/>
              <a:ea typeface="Arial"/>
              <a:cs typeface="Arial"/>
              <a:sym typeface="Arial"/>
            </a:endParaRPr>
          </a:p>
        </p:txBody>
      </p:sp>
      <p:pic>
        <p:nvPicPr>
          <p:cNvPr id="25" name="Google Shape;25;p115"/>
          <p:cNvPicPr preferRelativeResize="0"/>
          <p:nvPr/>
        </p:nvPicPr>
        <p:blipFill rotWithShape="1">
          <a:blip r:embed="rId3">
            <a:alphaModFix/>
          </a:blip>
          <a:srcRect t="6807" b="6798"/>
          <a:stretch/>
        </p:blipFill>
        <p:spPr>
          <a:xfrm>
            <a:off x="5626790" y="1069512"/>
            <a:ext cx="5023890" cy="910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cenario ">
  <p:cSld name="1_Scenario  2">
    <p:spTree>
      <p:nvGrpSpPr>
        <p:cNvPr id="1" name="Shape 210"/>
        <p:cNvGrpSpPr/>
        <p:nvPr/>
      </p:nvGrpSpPr>
      <p:grpSpPr>
        <a:xfrm>
          <a:off x="0" y="0"/>
          <a:ext cx="0" cy="0"/>
          <a:chOff x="0" y="0"/>
          <a:chExt cx="0" cy="0"/>
        </a:xfrm>
      </p:grpSpPr>
      <p:pic>
        <p:nvPicPr>
          <p:cNvPr id="211" name="Google Shape;211;p148"/>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12" name="Google Shape;212;p148"/>
          <p:cNvSpPr/>
          <p:nvPr/>
        </p:nvSpPr>
        <p:spPr>
          <a:xfrm>
            <a:off x="583850" y="1612075"/>
            <a:ext cx="14948700" cy="64485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48"/>
          <p:cNvSpPr/>
          <p:nvPr/>
        </p:nvSpPr>
        <p:spPr>
          <a:xfrm>
            <a:off x="4653550" y="305075"/>
            <a:ext cx="69489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an Azure Architect</a:t>
            </a:r>
            <a:endParaRPr sz="1400" b="0" i="0" u="none" strike="noStrike" cap="none">
              <a:solidFill>
                <a:srgbClr val="434343"/>
              </a:solidFill>
              <a:latin typeface="Arial"/>
              <a:ea typeface="Arial"/>
              <a:cs typeface="Arial"/>
              <a:sym typeface="Arial"/>
            </a:endParaRPr>
          </a:p>
        </p:txBody>
      </p:sp>
      <p:sp>
        <p:nvSpPr>
          <p:cNvPr id="214" name="Google Shape;214;p148"/>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cenario  2">
  <p:cSld name="Scenario  2">
    <p:spTree>
      <p:nvGrpSpPr>
        <p:cNvPr id="1" name="Shape 215"/>
        <p:cNvGrpSpPr/>
        <p:nvPr/>
      </p:nvGrpSpPr>
      <p:grpSpPr>
        <a:xfrm>
          <a:off x="0" y="0"/>
          <a:ext cx="0" cy="0"/>
          <a:chOff x="0" y="0"/>
          <a:chExt cx="0" cy="0"/>
        </a:xfrm>
      </p:grpSpPr>
      <p:pic>
        <p:nvPicPr>
          <p:cNvPr id="216" name="Google Shape;216;p149"/>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17" name="Google Shape;217;p149"/>
          <p:cNvSpPr/>
          <p:nvPr/>
        </p:nvSpPr>
        <p:spPr>
          <a:xfrm>
            <a:off x="583850" y="1612075"/>
            <a:ext cx="14948700" cy="64485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49"/>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225"/>
        <p:cNvGrpSpPr/>
        <p:nvPr/>
      </p:nvGrpSpPr>
      <p:grpSpPr>
        <a:xfrm>
          <a:off x="0" y="0"/>
          <a:ext cx="0" cy="0"/>
          <a:chOff x="0" y="0"/>
          <a:chExt cx="0" cy="0"/>
        </a:xfrm>
      </p:grpSpPr>
      <p:pic>
        <p:nvPicPr>
          <p:cNvPr id="226" name="Google Shape;226;p123"/>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227" name="Google Shape;227;p123"/>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28" name="Google Shape;228;p123"/>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9" name="Google Shape;229;p123"/>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0" name="Google Shape;230;p12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1" name="Google Shape;231;p12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32" name="Google Shape;232;p12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33" name="Google Shape;233;p12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34" name="Google Shape;234;p123"/>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5" name="Google Shape;235;p123"/>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6" name="Google Shape;236;p123"/>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7" name="Google Shape;237;p123"/>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238"/>
        <p:cNvGrpSpPr/>
        <p:nvPr/>
      </p:nvGrpSpPr>
      <p:grpSpPr>
        <a:xfrm>
          <a:off x="0" y="0"/>
          <a:ext cx="0" cy="0"/>
          <a:chOff x="0" y="0"/>
          <a:chExt cx="0" cy="0"/>
        </a:xfrm>
      </p:grpSpPr>
      <p:pic>
        <p:nvPicPr>
          <p:cNvPr id="239" name="Google Shape;239;p12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40" name="Google Shape;240;p124"/>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241" name="Google Shape;241;p124"/>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2" name="Google Shape;242;p124"/>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3" name="Google Shape;243;p124"/>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44" name="Google Shape;244;p12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5" name="Google Shape;245;p12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6" name="Google Shape;246;p12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7" name="Google Shape;247;p12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48" name="Google Shape;248;p124"/>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9" name="Google Shape;249;p124"/>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0" name="Google Shape;250;p124"/>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1" name="Google Shape;251;p124"/>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2" name="Google Shape;252;p124"/>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3" name="Google Shape;253;p124"/>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54"/>
        <p:cNvGrpSpPr/>
        <p:nvPr/>
      </p:nvGrpSpPr>
      <p:grpSpPr>
        <a:xfrm>
          <a:off x="0" y="0"/>
          <a:ext cx="0" cy="0"/>
          <a:chOff x="0" y="0"/>
          <a:chExt cx="0" cy="0"/>
        </a:xfrm>
      </p:grpSpPr>
      <p:pic>
        <p:nvPicPr>
          <p:cNvPr id="255" name="Google Shape;255;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6" name="Google Shape;256;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57" name="Google Shape;257;p2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58" name="Google Shape;258;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59"/>
        <p:cNvGrpSpPr/>
        <p:nvPr/>
      </p:nvGrpSpPr>
      <p:grpSpPr>
        <a:xfrm>
          <a:off x="0" y="0"/>
          <a:ext cx="0" cy="0"/>
          <a:chOff x="0" y="0"/>
          <a:chExt cx="0" cy="0"/>
        </a:xfrm>
      </p:grpSpPr>
      <p:pic>
        <p:nvPicPr>
          <p:cNvPr id="260" name="Google Shape;260;p23"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1" name="Google Shape;261;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62" name="Google Shape;262;p23"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263" name="Google Shape;263;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6" name="Google Shape;266;p26" descr="A close up of text on a white background&#10;&#10;Description automatically generated"/>
          <p:cNvPicPr preferRelativeResize="0"/>
          <p:nvPr/>
        </p:nvPicPr>
        <p:blipFill rotWithShape="1">
          <a:blip r:embed="rId3">
            <a:alphaModFix/>
          </a:blip>
          <a:srcRect l="3572"/>
          <a:stretch/>
        </p:blipFill>
        <p:spPr>
          <a:xfrm>
            <a:off x="580570" y="0"/>
            <a:ext cx="15675429" cy="9144000"/>
          </a:xfrm>
          <a:prstGeom prst="rect">
            <a:avLst/>
          </a:prstGeom>
          <a:noFill/>
          <a:ln>
            <a:noFill/>
          </a:ln>
        </p:spPr>
      </p:pic>
      <p:pic>
        <p:nvPicPr>
          <p:cNvPr id="267" name="Google Shape;267;p2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68" name="Google Shape;268;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9" name="Google Shape;269;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270" name="Google Shape;270;p26"/>
          <p:cNvPicPr preferRelativeResize="0"/>
          <p:nvPr/>
        </p:nvPicPr>
        <p:blipFill rotWithShape="1">
          <a:blip r:embed="rId5">
            <a:alphaModFix/>
          </a:blip>
          <a:srcRect/>
          <a:stretch/>
        </p:blipFill>
        <p:spPr>
          <a:xfrm>
            <a:off x="3055042" y="771540"/>
            <a:ext cx="10080000"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71"/>
        <p:cNvGrpSpPr/>
        <p:nvPr/>
      </p:nvGrpSpPr>
      <p:grpSpPr>
        <a:xfrm>
          <a:off x="0" y="0"/>
          <a:ext cx="0" cy="0"/>
          <a:chOff x="0" y="0"/>
          <a:chExt cx="0" cy="0"/>
        </a:xfrm>
      </p:grpSpPr>
      <p:pic>
        <p:nvPicPr>
          <p:cNvPr id="272" name="Google Shape;272;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3" name="Google Shape;273;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74" name="Google Shape;274;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275" name="Google Shape;275;p27"/>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276" name="Google Shape;276;p2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2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2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9" name="Google Shape;279;p2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80"/>
        <p:cNvGrpSpPr/>
        <p:nvPr/>
      </p:nvGrpSpPr>
      <p:grpSpPr>
        <a:xfrm>
          <a:off x="0" y="0"/>
          <a:ext cx="0" cy="0"/>
          <a:chOff x="0" y="0"/>
          <a:chExt cx="0" cy="0"/>
        </a:xfrm>
      </p:grpSpPr>
      <p:pic>
        <p:nvPicPr>
          <p:cNvPr id="281" name="Google Shape;281;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2" name="Google Shape;282;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3" name="Google Shape;283;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84" name="Google Shape;284;p2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85"/>
        <p:cNvGrpSpPr/>
        <p:nvPr/>
      </p:nvGrpSpPr>
      <p:grpSpPr>
        <a:xfrm>
          <a:off x="0" y="0"/>
          <a:ext cx="0" cy="0"/>
          <a:chOff x="0" y="0"/>
          <a:chExt cx="0" cy="0"/>
        </a:xfrm>
      </p:grpSpPr>
      <p:pic>
        <p:nvPicPr>
          <p:cNvPr id="286" name="Google Shape;286;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7" name="Google Shape;287;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8" name="Google Shape;288;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6"/>
        <p:cNvGrpSpPr/>
        <p:nvPr/>
      </p:nvGrpSpPr>
      <p:grpSpPr>
        <a:xfrm>
          <a:off x="0" y="0"/>
          <a:ext cx="0" cy="0"/>
          <a:chOff x="0" y="0"/>
          <a:chExt cx="0" cy="0"/>
        </a:xfrm>
      </p:grpSpPr>
      <p:grpSp>
        <p:nvGrpSpPr>
          <p:cNvPr id="27" name="Google Shape;27;p116"/>
          <p:cNvGrpSpPr/>
          <p:nvPr/>
        </p:nvGrpSpPr>
        <p:grpSpPr>
          <a:xfrm>
            <a:off x="0" y="0"/>
            <a:ext cx="16255999" cy="9144000"/>
            <a:chOff x="0" y="0"/>
            <a:chExt cx="16255999" cy="9144000"/>
          </a:xfrm>
        </p:grpSpPr>
        <p:pic>
          <p:nvPicPr>
            <p:cNvPr id="28" name="Google Shape;28;p116"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pic>
          <p:nvPicPr>
            <p:cNvPr id="29" name="Google Shape;29;p116"/>
            <p:cNvPicPr preferRelativeResize="0"/>
            <p:nvPr/>
          </p:nvPicPr>
          <p:blipFill rotWithShape="1">
            <a:blip r:embed="rId3">
              <a:alphaModFix/>
            </a:blip>
            <a:srcRect r="24063"/>
            <a:stretch/>
          </p:blipFill>
          <p:spPr>
            <a:xfrm>
              <a:off x="0" y="0"/>
              <a:ext cx="12344400" cy="9144000"/>
            </a:xfrm>
            <a:prstGeom prst="rect">
              <a:avLst/>
            </a:prstGeom>
            <a:noFill/>
            <a:ln>
              <a:noFill/>
            </a:ln>
          </p:spPr>
        </p:pic>
      </p:grpSp>
      <p:pic>
        <p:nvPicPr>
          <p:cNvPr id="30" name="Google Shape;30;p116"/>
          <p:cNvPicPr preferRelativeResize="0"/>
          <p:nvPr/>
        </p:nvPicPr>
        <p:blipFill rotWithShape="1">
          <a:blip r:embed="rId4">
            <a:alphaModFix/>
          </a:blip>
          <a:srcRect l="64170" t="13848" b="23994"/>
          <a:stretch/>
        </p:blipFill>
        <p:spPr>
          <a:xfrm>
            <a:off x="9817768" y="1831727"/>
            <a:ext cx="5824624" cy="5683680"/>
          </a:xfrm>
          <a:prstGeom prst="rect">
            <a:avLst/>
          </a:prstGeom>
          <a:noFill/>
          <a:ln>
            <a:noFill/>
          </a:ln>
        </p:spPr>
      </p:pic>
      <p:sp>
        <p:nvSpPr>
          <p:cNvPr id="31" name="Google Shape;31;p116"/>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16"/>
          <p:cNvSpPr/>
          <p:nvPr/>
        </p:nvSpPr>
        <p:spPr>
          <a:xfrm rot="-2701516">
            <a:off x="-46638" y="613218"/>
            <a:ext cx="2404941" cy="43105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90"/>
        <p:cNvGrpSpPr/>
        <p:nvPr/>
      </p:nvGrpSpPr>
      <p:grpSpPr>
        <a:xfrm>
          <a:off x="0" y="0"/>
          <a:ext cx="0" cy="0"/>
          <a:chOff x="0" y="0"/>
          <a:chExt cx="0" cy="0"/>
        </a:xfrm>
      </p:grpSpPr>
      <p:pic>
        <p:nvPicPr>
          <p:cNvPr id="291" name="Google Shape;291;p30" descr="A picture containing water, ai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2" name="Google Shape;292;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3" name="Google Shape;293;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294" name="Google Shape;294;p30"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95"/>
        <p:cNvGrpSpPr/>
        <p:nvPr/>
      </p:nvGrpSpPr>
      <p:grpSpPr>
        <a:xfrm>
          <a:off x="0" y="0"/>
          <a:ext cx="0" cy="0"/>
          <a:chOff x="0" y="0"/>
          <a:chExt cx="0" cy="0"/>
        </a:xfrm>
      </p:grpSpPr>
      <p:pic>
        <p:nvPicPr>
          <p:cNvPr id="296" name="Google Shape;296;p3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7" name="Google Shape;297;p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98" name="Google Shape;298;p3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299" name="Google Shape;299;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300" name="Google Shape;300;p33"/>
          <p:cNvSpPr txBox="1">
            <a:spLocks noGrp="1"/>
          </p:cNvSpPr>
          <p:nvPr>
            <p:ph type="body" idx="1"/>
          </p:nvPr>
        </p:nvSpPr>
        <p:spPr>
          <a:xfrm>
            <a:off x="130686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1" name="Google Shape;301;p33"/>
          <p:cNvSpPr txBox="1">
            <a:spLocks noGrp="1"/>
          </p:cNvSpPr>
          <p:nvPr>
            <p:ph type="body" idx="2"/>
          </p:nvPr>
        </p:nvSpPr>
        <p:spPr>
          <a:xfrm>
            <a:off x="130686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2" name="Google Shape;302;p33"/>
          <p:cNvSpPr txBox="1">
            <a:spLocks noGrp="1"/>
          </p:cNvSpPr>
          <p:nvPr>
            <p:ph type="body" idx="3"/>
          </p:nvPr>
        </p:nvSpPr>
        <p:spPr>
          <a:xfrm>
            <a:off x="130686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3" name="Google Shape;303;p33"/>
          <p:cNvSpPr txBox="1">
            <a:spLocks noGrp="1"/>
          </p:cNvSpPr>
          <p:nvPr>
            <p:ph type="body" idx="4"/>
          </p:nvPr>
        </p:nvSpPr>
        <p:spPr>
          <a:xfrm>
            <a:off x="130686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304"/>
        <p:cNvGrpSpPr/>
        <p:nvPr/>
      </p:nvGrpSpPr>
      <p:grpSpPr>
        <a:xfrm>
          <a:off x="0" y="0"/>
          <a:ext cx="0" cy="0"/>
          <a:chOff x="0" y="0"/>
          <a:chExt cx="0" cy="0"/>
        </a:xfrm>
      </p:grpSpPr>
      <p:pic>
        <p:nvPicPr>
          <p:cNvPr id="305" name="Google Shape;305;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06" name="Google Shape;306;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7" name="Google Shape;307;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9" name="Google Shape;309;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0" name="Google Shape;310;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11" name="Google Shape;311;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12" name="Google Shape;312;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4" name="Google Shape;314;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6" name="Google Shape;316;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7" name="Google Shape;317;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318"/>
        <p:cNvGrpSpPr/>
        <p:nvPr/>
      </p:nvGrpSpPr>
      <p:grpSpPr>
        <a:xfrm>
          <a:off x="0" y="0"/>
          <a:ext cx="0" cy="0"/>
          <a:chOff x="0" y="0"/>
          <a:chExt cx="0" cy="0"/>
        </a:xfrm>
      </p:grpSpPr>
      <p:pic>
        <p:nvPicPr>
          <p:cNvPr id="319" name="Google Shape;319;p12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0" name="Google Shape;320;p127"/>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321" name="Google Shape;321;p12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22" name="Google Shape;322;p127"/>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b="0"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3" name="Google Shape;323;p127"/>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24"/>
        <p:cNvGrpSpPr/>
        <p:nvPr/>
      </p:nvGrpSpPr>
      <p:grpSpPr>
        <a:xfrm>
          <a:off x="0" y="0"/>
          <a:ext cx="0" cy="0"/>
          <a:chOff x="0" y="0"/>
          <a:chExt cx="0" cy="0"/>
        </a:xfrm>
      </p:grpSpPr>
      <p:pic>
        <p:nvPicPr>
          <p:cNvPr id="325" name="Google Shape;325;p1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6" name="Google Shape;326;p1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7" name="Google Shape;327;p128"/>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8" name="Google Shape;328;p128"/>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9" name="Google Shape;329;p128"/>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30"/>
        <p:cNvGrpSpPr/>
        <p:nvPr/>
      </p:nvGrpSpPr>
      <p:grpSpPr>
        <a:xfrm>
          <a:off x="0" y="0"/>
          <a:ext cx="0" cy="0"/>
          <a:chOff x="0" y="0"/>
          <a:chExt cx="0" cy="0"/>
        </a:xfrm>
      </p:grpSpPr>
      <p:pic>
        <p:nvPicPr>
          <p:cNvPr id="331" name="Google Shape;331;p129"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2" name="Google Shape;332;p1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33" name="Google Shape;333;p129"/>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129"/>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5" name="Google Shape;335;p129"/>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What’s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336"/>
        <p:cNvGrpSpPr/>
        <p:nvPr/>
      </p:nvGrpSpPr>
      <p:grpSpPr>
        <a:xfrm>
          <a:off x="0" y="0"/>
          <a:ext cx="0" cy="0"/>
          <a:chOff x="0" y="0"/>
          <a:chExt cx="0" cy="0"/>
        </a:xfrm>
      </p:grpSpPr>
      <p:pic>
        <p:nvPicPr>
          <p:cNvPr id="337" name="Google Shape;337;p130"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8" name="Google Shape;338;p130"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339" name="Google Shape;339;p13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40" name="Google Shape;340;p130"/>
          <p:cNvSpPr txBox="1">
            <a:spLocks noGrp="1"/>
          </p:cNvSpPr>
          <p:nvPr>
            <p:ph type="body" idx="1"/>
          </p:nvPr>
        </p:nvSpPr>
        <p:spPr>
          <a:xfrm>
            <a:off x="152309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1" name="Google Shape;341;p130"/>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cenario ">
  <p:cSld name="1_Scenario ">
    <p:spTree>
      <p:nvGrpSpPr>
        <p:cNvPr id="1" name="Shape 33"/>
        <p:cNvGrpSpPr/>
        <p:nvPr/>
      </p:nvGrpSpPr>
      <p:grpSpPr>
        <a:xfrm>
          <a:off x="0" y="0"/>
          <a:ext cx="0" cy="0"/>
          <a:chOff x="0" y="0"/>
          <a:chExt cx="0" cy="0"/>
        </a:xfrm>
      </p:grpSpPr>
      <p:pic>
        <p:nvPicPr>
          <p:cNvPr id="34" name="Google Shape;34;p117"/>
          <p:cNvPicPr preferRelativeResize="0"/>
          <p:nvPr/>
        </p:nvPicPr>
        <p:blipFill rotWithShape="1">
          <a:blip r:embed="rId2">
            <a:alphaModFix/>
          </a:blip>
          <a:srcRect/>
          <a:stretch/>
        </p:blipFill>
        <p:spPr>
          <a:xfrm>
            <a:off x="0" y="-18661"/>
            <a:ext cx="16256002" cy="9144052"/>
          </a:xfrm>
          <a:prstGeom prst="rect">
            <a:avLst/>
          </a:prstGeom>
          <a:noFill/>
          <a:ln>
            <a:noFill/>
          </a:ln>
        </p:spPr>
      </p:pic>
      <p:sp>
        <p:nvSpPr>
          <p:cNvPr id="35" name="Google Shape;35;p117"/>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36" name="Google Shape;36;p117"/>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 name="Google Shape;37;p117"/>
          <p:cNvPicPr preferRelativeResize="0"/>
          <p:nvPr/>
        </p:nvPicPr>
        <p:blipFill rotWithShape="1">
          <a:blip r:embed="rId3">
            <a:alphaModFix/>
          </a:blip>
          <a:srcRect t="6807" b="6798"/>
          <a:stretch/>
        </p:blipFill>
        <p:spPr>
          <a:xfrm>
            <a:off x="3181792" y="804671"/>
            <a:ext cx="11026272" cy="91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8"/>
        <p:cNvGrpSpPr/>
        <p:nvPr/>
      </p:nvGrpSpPr>
      <p:grpSpPr>
        <a:xfrm>
          <a:off x="0" y="0"/>
          <a:ext cx="0" cy="0"/>
          <a:chOff x="0" y="0"/>
          <a:chExt cx="0" cy="0"/>
        </a:xfrm>
      </p:grpSpPr>
      <p:pic>
        <p:nvPicPr>
          <p:cNvPr id="39" name="Google Shape;39;p118"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40" name="Google Shape;40;p118"/>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Open Sans"/>
              <a:ea typeface="Open Sans"/>
              <a:cs typeface="Open Sans"/>
              <a:sym typeface="Open Sans"/>
            </a:endParaRPr>
          </a:p>
        </p:txBody>
      </p:sp>
      <p:sp>
        <p:nvSpPr>
          <p:cNvPr id="41" name="Google Shape;41;p118"/>
          <p:cNvSpPr txBox="1">
            <a:spLocks noGrp="1"/>
          </p:cNvSpPr>
          <p:nvPr>
            <p:ph type="body" idx="1"/>
          </p:nvPr>
        </p:nvSpPr>
        <p:spPr>
          <a:xfrm>
            <a:off x="1470660" y="2514932"/>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8"/>
          <p:cNvSpPr txBox="1">
            <a:spLocks noGrp="1"/>
          </p:cNvSpPr>
          <p:nvPr>
            <p:ph type="body" idx="2"/>
          </p:nvPr>
        </p:nvSpPr>
        <p:spPr>
          <a:xfrm>
            <a:off x="1470660" y="3688275"/>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18"/>
          <p:cNvSpPr txBox="1">
            <a:spLocks noGrp="1"/>
          </p:cNvSpPr>
          <p:nvPr>
            <p:ph type="body" idx="3"/>
          </p:nvPr>
        </p:nvSpPr>
        <p:spPr>
          <a:xfrm>
            <a:off x="1470660" y="4861618"/>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18"/>
          <p:cNvSpPr txBox="1">
            <a:spLocks noGrp="1"/>
          </p:cNvSpPr>
          <p:nvPr>
            <p:ph type="body" idx="4"/>
          </p:nvPr>
        </p:nvSpPr>
        <p:spPr>
          <a:xfrm>
            <a:off x="1470660" y="6034961"/>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18"/>
          <p:cNvSpPr/>
          <p:nvPr/>
        </p:nvSpPr>
        <p:spPr>
          <a:xfrm>
            <a:off x="909797" y="1680111"/>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Open Sans"/>
              <a:ea typeface="Open Sans"/>
              <a:cs typeface="Open Sans"/>
              <a:sym typeface="Open Sans"/>
            </a:endParaRPr>
          </a:p>
        </p:txBody>
      </p:sp>
      <p:pic>
        <p:nvPicPr>
          <p:cNvPr id="46" name="Google Shape;46;p118"/>
          <p:cNvPicPr preferRelativeResize="0"/>
          <p:nvPr/>
        </p:nvPicPr>
        <p:blipFill rotWithShape="1">
          <a:blip r:embed="rId3">
            <a:alphaModFix/>
          </a:blip>
          <a:srcRect t="6807" b="6798"/>
          <a:stretch/>
        </p:blipFill>
        <p:spPr>
          <a:xfrm>
            <a:off x="2760687" y="1311035"/>
            <a:ext cx="5440154" cy="910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pic Break">
  <p:cSld name="Topic Break">
    <p:spTree>
      <p:nvGrpSpPr>
        <p:cNvPr id="1" name="Shape 47"/>
        <p:cNvGrpSpPr/>
        <p:nvPr/>
      </p:nvGrpSpPr>
      <p:grpSpPr>
        <a:xfrm>
          <a:off x="0" y="0"/>
          <a:ext cx="0" cy="0"/>
          <a:chOff x="0" y="0"/>
          <a:chExt cx="0" cy="0"/>
        </a:xfrm>
      </p:grpSpPr>
      <p:pic>
        <p:nvPicPr>
          <p:cNvPr id="48" name="Google Shape;48;p119"/>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49" name="Google Shape;49;p11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0"/>
        <p:cNvGrpSpPr/>
        <p:nvPr/>
      </p:nvGrpSpPr>
      <p:grpSpPr>
        <a:xfrm>
          <a:off x="0" y="0"/>
          <a:ext cx="0" cy="0"/>
          <a:chOff x="0" y="0"/>
          <a:chExt cx="0" cy="0"/>
        </a:xfrm>
      </p:grpSpPr>
      <p:pic>
        <p:nvPicPr>
          <p:cNvPr id="51" name="Google Shape;51;p120"/>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52" name="Google Shape;52;p12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0"/>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61">
          <p15:clr>
            <a:srgbClr val="FA7B17"/>
          </p15:clr>
        </p15:guide>
        <p15:guide id="2" pos="9792">
          <p15:clr>
            <a:srgbClr val="FA7B17"/>
          </p15:clr>
        </p15:guide>
        <p15:guide id="3" orient="horz" pos="5184">
          <p15:clr>
            <a:srgbClr val="FA7B17"/>
          </p15:clr>
        </p15:guide>
        <p15:guide id="4" orient="horz" pos="578">
          <p15:clr>
            <a:srgbClr val="FA7B17"/>
          </p15:clr>
        </p15:guide>
        <p15:guide id="5" pos="879">
          <p15:clr>
            <a:srgbClr val="FA7B17"/>
          </p15:clr>
        </p15:guide>
        <p15:guide id="6" pos="9504">
          <p15:clr>
            <a:srgbClr val="FA7B17"/>
          </p15:clr>
        </p15:guide>
        <p15:guide id="7" orient="horz" pos="86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1_Key Takeaways">
    <p:spTree>
      <p:nvGrpSpPr>
        <p:cNvPr id="1" name="Shape 54"/>
        <p:cNvGrpSpPr/>
        <p:nvPr/>
      </p:nvGrpSpPr>
      <p:grpSpPr>
        <a:xfrm>
          <a:off x="0" y="0"/>
          <a:ext cx="0" cy="0"/>
          <a:chOff x="0" y="0"/>
          <a:chExt cx="0" cy="0"/>
        </a:xfrm>
      </p:grpSpPr>
      <p:pic>
        <p:nvPicPr>
          <p:cNvPr id="55" name="Google Shape;55;p121"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56" name="Google Shape;56;p121"/>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57" name="Google Shape;57;p121"/>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1"/>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21"/>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21"/>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1" name="Google Shape;61;p121"/>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2"/>
          <p:cNvSpPr txBox="1">
            <a:spLocks noGrp="1"/>
          </p:cNvSpPr>
          <p:nvPr>
            <p:ph type="title"/>
          </p:nvPr>
        </p:nvSpPr>
        <p:spPr>
          <a:xfrm>
            <a:off x="1117600" y="487363"/>
            <a:ext cx="14020800" cy="176688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2"/>
          <p:cNvSpPr txBox="1">
            <a:spLocks noGrp="1"/>
          </p:cNvSpPr>
          <p:nvPr>
            <p:ph type="body" idx="1"/>
          </p:nvPr>
        </p:nvSpPr>
        <p:spPr>
          <a:xfrm>
            <a:off x="1117600" y="2433638"/>
            <a:ext cx="14020800" cy="580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2"/>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112"/>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112"/>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1" name="Google Shape;22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2" name="Google Shape;22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4" name="Google Shape;22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6"/>
          <p:cNvSpPr txBox="1">
            <a:spLocks noGrp="1"/>
          </p:cNvSpPr>
          <p:nvPr>
            <p:ph type="body" idx="1"/>
          </p:nvPr>
        </p:nvSpPr>
        <p:spPr>
          <a:xfrm>
            <a:off x="8426816"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a:t>Create and Configure Spring Boot E-Store Java Backend Project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txBox="1"/>
          <p:nvPr/>
        </p:nvSpPr>
        <p:spPr>
          <a:xfrm>
            <a:off x="1332874" y="2823773"/>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Create spring boot project</a:t>
            </a:r>
            <a:endParaRPr/>
          </a:p>
          <a:p>
            <a:pPr marL="0" marR="0" lvl="0" indent="0" algn="l" rtl="0">
              <a:lnSpc>
                <a:spcPct val="100000"/>
              </a:lnSpc>
              <a:spcBef>
                <a:spcPts val="100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473" name="Google Shape;473;p45"/>
          <p:cNvSpPr txBox="1"/>
          <p:nvPr/>
        </p:nvSpPr>
        <p:spPr>
          <a:xfrm>
            <a:off x="1332874" y="4020784"/>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1000"/>
              </a:spcBef>
              <a:spcAft>
                <a:spcPts val="0"/>
              </a:spcAft>
              <a:buClr>
                <a:schemeClr val="dk1"/>
              </a:buClr>
              <a:buSzPts val="1100"/>
              <a:buFont typeface="Arial"/>
              <a:buNone/>
            </a:pPr>
            <a:r>
              <a:rPr lang="en-US" sz="2200" b="0" i="0" u="none" strike="noStrike" cap="none">
                <a:solidFill>
                  <a:srgbClr val="3F3F3F"/>
                </a:solidFill>
                <a:latin typeface="Open Sans"/>
                <a:ea typeface="Open Sans"/>
                <a:cs typeface="Open Sans"/>
                <a:sym typeface="Open Sans"/>
              </a:rPr>
              <a:t>Configure web and JDBC dependencies in spring boot</a:t>
            </a:r>
            <a:endParaRPr/>
          </a:p>
          <a:p>
            <a:pPr marL="0" marR="0" lvl="0" indent="0" algn="l" rtl="0">
              <a:lnSpc>
                <a:spcPct val="100000"/>
              </a:lnSpc>
              <a:spcBef>
                <a:spcPts val="1000"/>
              </a:spcBef>
              <a:spcAft>
                <a:spcPts val="0"/>
              </a:spcAft>
              <a:buClr>
                <a:schemeClr val="dk1"/>
              </a:buClr>
              <a:buSzPts val="1100"/>
              <a:buFont typeface="Arial"/>
              <a:buNone/>
            </a:pPr>
            <a:endParaRPr sz="2200" b="0" i="0" u="none" strike="noStrike" cap="none">
              <a:solidFill>
                <a:srgbClr val="3F3F3F"/>
              </a:solidFill>
              <a:latin typeface="Open Sans"/>
              <a:ea typeface="Open Sans"/>
              <a:cs typeface="Open Sans"/>
              <a:sym typeface="Open Sans"/>
            </a:endParaRPr>
          </a:p>
        </p:txBody>
      </p:sp>
      <p:sp>
        <p:nvSpPr>
          <p:cNvPr id="474" name="Google Shape;474;p45"/>
          <p:cNvSpPr txBox="1"/>
          <p:nvPr/>
        </p:nvSpPr>
        <p:spPr>
          <a:xfrm>
            <a:off x="1332874" y="5209520"/>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90000"/>
              </a:lnSpc>
              <a:spcBef>
                <a:spcPts val="100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Create repository for implementing CRUD operations</a:t>
            </a:r>
            <a:endParaRPr/>
          </a:p>
        </p:txBody>
      </p:sp>
      <p:sp>
        <p:nvSpPr>
          <p:cNvPr id="475" name="Google Shape;475;p45"/>
          <p:cNvSpPr txBox="1"/>
          <p:nvPr/>
        </p:nvSpPr>
        <p:spPr>
          <a:xfrm>
            <a:off x="1332874" y="6300980"/>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90000"/>
              </a:lnSpc>
              <a:spcBef>
                <a:spcPts val="1000"/>
              </a:spcBef>
              <a:spcAft>
                <a:spcPts val="0"/>
              </a:spcAft>
              <a:buClr>
                <a:schemeClr val="dk1"/>
              </a:buClr>
              <a:buSzPts val="2200"/>
              <a:buFont typeface="Arial"/>
              <a:buNone/>
            </a:pPr>
            <a:r>
              <a:rPr lang="en-US" sz="2200" b="0" i="0" u="none" strike="noStrike" cap="none">
                <a:solidFill>
                  <a:srgbClr val="3F3F3F"/>
                </a:solidFill>
                <a:latin typeface="Open Sans"/>
                <a:ea typeface="Open Sans"/>
                <a:cs typeface="Open Sans"/>
                <a:sym typeface="Open Sans"/>
              </a:rPr>
              <a:t>Build and run backend project on tomcat localhost 8080</a:t>
            </a:r>
            <a:endParaRPr/>
          </a:p>
          <a:p>
            <a:pPr marL="0" marR="0" lvl="0" indent="0" algn="l" rtl="0">
              <a:lnSpc>
                <a:spcPct val="90000"/>
              </a:lnSpc>
              <a:spcBef>
                <a:spcPts val="100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476" name="Google Shape;476;p45"/>
          <p:cNvPicPr preferRelativeResize="0"/>
          <p:nvPr/>
        </p:nvPicPr>
        <p:blipFill rotWithShape="1">
          <a:blip r:embed="rId3">
            <a:alphaModFix/>
          </a:blip>
          <a:srcRect/>
          <a:stretch/>
        </p:blipFill>
        <p:spPr>
          <a:xfrm>
            <a:off x="826247" y="3983494"/>
            <a:ext cx="457200" cy="457200"/>
          </a:xfrm>
          <a:prstGeom prst="rect">
            <a:avLst/>
          </a:prstGeom>
          <a:noFill/>
          <a:ln>
            <a:noFill/>
          </a:ln>
        </p:spPr>
      </p:pic>
      <p:pic>
        <p:nvPicPr>
          <p:cNvPr id="477" name="Google Shape;477;p45"/>
          <p:cNvPicPr preferRelativeResize="0"/>
          <p:nvPr/>
        </p:nvPicPr>
        <p:blipFill rotWithShape="1">
          <a:blip r:embed="rId3">
            <a:alphaModFix/>
          </a:blip>
          <a:srcRect/>
          <a:stretch/>
        </p:blipFill>
        <p:spPr>
          <a:xfrm>
            <a:off x="826247" y="5156837"/>
            <a:ext cx="457200" cy="457200"/>
          </a:xfrm>
          <a:prstGeom prst="rect">
            <a:avLst/>
          </a:prstGeom>
          <a:noFill/>
          <a:ln>
            <a:noFill/>
          </a:ln>
        </p:spPr>
      </p:pic>
      <p:pic>
        <p:nvPicPr>
          <p:cNvPr id="478" name="Google Shape;478;p45"/>
          <p:cNvPicPr preferRelativeResize="0"/>
          <p:nvPr/>
        </p:nvPicPr>
        <p:blipFill rotWithShape="1">
          <a:blip r:embed="rId3">
            <a:alphaModFix/>
          </a:blip>
          <a:srcRect/>
          <a:stretch/>
        </p:blipFill>
        <p:spPr>
          <a:xfrm>
            <a:off x="844422" y="6253980"/>
            <a:ext cx="457200" cy="457200"/>
          </a:xfrm>
          <a:prstGeom prst="rect">
            <a:avLst/>
          </a:prstGeom>
          <a:noFill/>
          <a:ln>
            <a:noFill/>
          </a:ln>
        </p:spPr>
      </p:pic>
      <p:pic>
        <p:nvPicPr>
          <p:cNvPr id="479" name="Google Shape;479;p45"/>
          <p:cNvPicPr preferRelativeResize="0"/>
          <p:nvPr/>
        </p:nvPicPr>
        <p:blipFill rotWithShape="1">
          <a:blip r:embed="rId3">
            <a:alphaModFix/>
          </a:blip>
          <a:srcRect/>
          <a:stretch/>
        </p:blipFill>
        <p:spPr>
          <a:xfrm>
            <a:off x="844422" y="2810151"/>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a:t>Create Spring Boot Project in Eclipse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Spring Boot Project</a:t>
            </a:r>
            <a:endParaRPr/>
          </a:p>
        </p:txBody>
      </p:sp>
      <p:pic>
        <p:nvPicPr>
          <p:cNvPr id="490" name="Google Shape;490;p8"/>
          <p:cNvPicPr preferRelativeResize="0"/>
          <p:nvPr/>
        </p:nvPicPr>
        <p:blipFill rotWithShape="1">
          <a:blip r:embed="rId3">
            <a:alphaModFix/>
          </a:blip>
          <a:srcRect/>
          <a:stretch/>
        </p:blipFill>
        <p:spPr>
          <a:xfrm>
            <a:off x="3804749" y="3305381"/>
            <a:ext cx="8646502" cy="4791137"/>
          </a:xfrm>
          <a:prstGeom prst="rect">
            <a:avLst/>
          </a:prstGeom>
          <a:noFill/>
          <a:ln>
            <a:noFill/>
          </a:ln>
        </p:spPr>
      </p:pic>
      <p:sp>
        <p:nvSpPr>
          <p:cNvPr id="491" name="Google Shape;491;p8"/>
          <p:cNvSpPr/>
          <p:nvPr/>
        </p:nvSpPr>
        <p:spPr>
          <a:xfrm>
            <a:off x="1870151" y="1563544"/>
            <a:ext cx="12553019" cy="912652"/>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To create a Spring Boot project in Eclipse, install Spring Tool Suite from Eclipse Market Place.</a:t>
            </a:r>
            <a:endParaRPr sz="1400" b="0" i="0" u="none" strike="noStrike" cap="none">
              <a:solidFill>
                <a:srgbClr val="000000"/>
              </a:solidFill>
              <a:latin typeface="Arial"/>
              <a:ea typeface="Arial"/>
              <a:cs typeface="Arial"/>
              <a:sym typeface="Arial"/>
            </a:endParaRPr>
          </a:p>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Go to File &gt; New &gt; Project &gt; Spring Starter Project</a:t>
            </a:r>
            <a:endParaRPr sz="1400" b="0" i="0" u="none" strike="noStrike" cap="none">
              <a:solidFill>
                <a:srgbClr val="000000"/>
              </a:solidFill>
              <a:latin typeface="Arial"/>
              <a:ea typeface="Arial"/>
              <a:cs typeface="Arial"/>
              <a:sym typeface="Arial"/>
            </a:endParaRPr>
          </a:p>
        </p:txBody>
      </p:sp>
      <p:pic>
        <p:nvPicPr>
          <p:cNvPr id="492" name="Google Shape;492;p8"/>
          <p:cNvPicPr preferRelativeResize="0"/>
          <p:nvPr/>
        </p:nvPicPr>
        <p:blipFill rotWithShape="1">
          <a:blip r:embed="rId4">
            <a:alphaModFix/>
          </a:blip>
          <a:srcRect t="6807" b="6798"/>
          <a:stretch/>
        </p:blipFill>
        <p:spPr>
          <a:xfrm>
            <a:off x="4788973" y="901295"/>
            <a:ext cx="6976628" cy="9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Spring Boot Project</a:t>
            </a:r>
            <a:endParaRPr/>
          </a:p>
        </p:txBody>
      </p:sp>
      <p:pic>
        <p:nvPicPr>
          <p:cNvPr id="498" name="Google Shape;498;p55"/>
          <p:cNvPicPr preferRelativeResize="0"/>
          <p:nvPr/>
        </p:nvPicPr>
        <p:blipFill rotWithShape="1">
          <a:blip r:embed="rId3">
            <a:alphaModFix/>
          </a:blip>
          <a:srcRect/>
          <a:stretch/>
        </p:blipFill>
        <p:spPr>
          <a:xfrm>
            <a:off x="3734007" y="2580242"/>
            <a:ext cx="8834672" cy="5629662"/>
          </a:xfrm>
          <a:prstGeom prst="rect">
            <a:avLst/>
          </a:prstGeom>
          <a:noFill/>
          <a:ln>
            <a:noFill/>
          </a:ln>
        </p:spPr>
      </p:pic>
      <p:sp>
        <p:nvSpPr>
          <p:cNvPr id="499" name="Google Shape;499;p55"/>
          <p:cNvSpPr/>
          <p:nvPr/>
        </p:nvSpPr>
        <p:spPr>
          <a:xfrm>
            <a:off x="7009545" y="4048231"/>
            <a:ext cx="4357680" cy="2200943"/>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0" name="Google Shape;500;p55"/>
          <p:cNvSpPr/>
          <p:nvPr/>
        </p:nvSpPr>
        <p:spPr>
          <a:xfrm>
            <a:off x="4080228" y="1636377"/>
            <a:ext cx="8394117" cy="491705"/>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Fill in the details like name, group id, artifact, and package.</a:t>
            </a:r>
            <a:endParaRPr sz="1400" b="0" i="0" u="none" strike="noStrike" cap="none">
              <a:solidFill>
                <a:srgbClr val="000000"/>
              </a:solidFill>
              <a:latin typeface="Arial"/>
              <a:ea typeface="Arial"/>
              <a:cs typeface="Arial"/>
              <a:sym typeface="Arial"/>
            </a:endParaRPr>
          </a:p>
        </p:txBody>
      </p:sp>
      <p:pic>
        <p:nvPicPr>
          <p:cNvPr id="501" name="Google Shape;501;p55"/>
          <p:cNvPicPr preferRelativeResize="0"/>
          <p:nvPr/>
        </p:nvPicPr>
        <p:blipFill rotWithShape="1">
          <a:blip r:embed="rId4">
            <a:alphaModFix/>
          </a:blip>
          <a:srcRect t="6807" b="6798"/>
          <a:stretch/>
        </p:blipFill>
        <p:spPr>
          <a:xfrm>
            <a:off x="4788973" y="901295"/>
            <a:ext cx="6976628" cy="9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Spring Boot Project</a:t>
            </a:r>
            <a:endParaRPr/>
          </a:p>
        </p:txBody>
      </p:sp>
      <p:pic>
        <p:nvPicPr>
          <p:cNvPr id="507" name="Google Shape;507;p56"/>
          <p:cNvPicPr preferRelativeResize="0"/>
          <p:nvPr/>
        </p:nvPicPr>
        <p:blipFill rotWithShape="1">
          <a:blip r:embed="rId3">
            <a:alphaModFix/>
          </a:blip>
          <a:srcRect/>
          <a:stretch/>
        </p:blipFill>
        <p:spPr>
          <a:xfrm>
            <a:off x="4276887" y="2546080"/>
            <a:ext cx="7702105" cy="5847098"/>
          </a:xfrm>
          <a:prstGeom prst="rect">
            <a:avLst/>
          </a:prstGeom>
          <a:noFill/>
          <a:ln>
            <a:noFill/>
          </a:ln>
        </p:spPr>
      </p:pic>
      <p:sp>
        <p:nvSpPr>
          <p:cNvPr id="508" name="Google Shape;508;p56"/>
          <p:cNvSpPr/>
          <p:nvPr/>
        </p:nvSpPr>
        <p:spPr>
          <a:xfrm>
            <a:off x="7913543" y="4520483"/>
            <a:ext cx="1165404" cy="653139"/>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9" name="Google Shape;509;p56"/>
          <p:cNvSpPr/>
          <p:nvPr/>
        </p:nvSpPr>
        <p:spPr>
          <a:xfrm>
            <a:off x="4556500" y="1522481"/>
            <a:ext cx="7702105" cy="704913"/>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800"/>
              <a:buFont typeface="Arial"/>
              <a:buNone/>
            </a:pPr>
            <a:r>
              <a:rPr lang="en-US" sz="2200" b="0" i="0" u="none" strike="noStrike" cap="none">
                <a:solidFill>
                  <a:schemeClr val="lt1"/>
                </a:solidFill>
                <a:latin typeface="Open Sans"/>
                <a:ea typeface="Open Sans"/>
                <a:cs typeface="Open Sans"/>
                <a:sym typeface="Open Sans"/>
              </a:rPr>
              <a:t>Configure the dependencies for the Spring Boot project.</a:t>
            </a:r>
            <a:endParaRPr sz="1400" b="0" i="0" u="none" strike="noStrike" cap="none">
              <a:solidFill>
                <a:srgbClr val="000000"/>
              </a:solidFill>
              <a:latin typeface="Arial"/>
              <a:ea typeface="Arial"/>
              <a:cs typeface="Arial"/>
              <a:sym typeface="Arial"/>
            </a:endParaRPr>
          </a:p>
        </p:txBody>
      </p:sp>
      <p:pic>
        <p:nvPicPr>
          <p:cNvPr id="510" name="Google Shape;510;p56"/>
          <p:cNvPicPr preferRelativeResize="0"/>
          <p:nvPr/>
        </p:nvPicPr>
        <p:blipFill rotWithShape="1">
          <a:blip r:embed="rId4">
            <a:alphaModFix/>
          </a:blip>
          <a:srcRect t="6807" b="6798"/>
          <a:stretch/>
        </p:blipFill>
        <p:spPr>
          <a:xfrm>
            <a:off x="4788973" y="901295"/>
            <a:ext cx="6976628" cy="9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Spring Boot Project</a:t>
            </a:r>
            <a:endParaRPr/>
          </a:p>
        </p:txBody>
      </p:sp>
      <p:grpSp>
        <p:nvGrpSpPr>
          <p:cNvPr id="516" name="Google Shape;516;p57"/>
          <p:cNvGrpSpPr/>
          <p:nvPr/>
        </p:nvGrpSpPr>
        <p:grpSpPr>
          <a:xfrm>
            <a:off x="2362098" y="2761608"/>
            <a:ext cx="11531804" cy="4876386"/>
            <a:chOff x="2240378" y="3093765"/>
            <a:chExt cx="11531804" cy="4876386"/>
          </a:xfrm>
        </p:grpSpPr>
        <p:sp>
          <p:nvSpPr>
            <p:cNvPr id="517" name="Google Shape;517;p57"/>
            <p:cNvSpPr/>
            <p:nvPr/>
          </p:nvSpPr>
          <p:spPr>
            <a:xfrm>
              <a:off x="3515344" y="3093765"/>
              <a:ext cx="10256838" cy="1087121"/>
            </a:xfrm>
            <a:prstGeom prst="roundRect">
              <a:avLst>
                <a:gd name="adj" fmla="val 16667"/>
              </a:avLst>
            </a:prstGeom>
            <a:no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13970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Spring Web - To develop web app or webservices/microservices in a Spring Boot application</a:t>
              </a:r>
              <a:endParaRPr sz="1400" b="0" i="0" u="none" strike="noStrike" cap="none">
                <a:solidFill>
                  <a:srgbClr val="000000"/>
                </a:solidFill>
                <a:latin typeface="Arial"/>
                <a:ea typeface="Arial"/>
                <a:cs typeface="Arial"/>
                <a:sym typeface="Arial"/>
              </a:endParaRPr>
            </a:p>
          </p:txBody>
        </p:sp>
        <p:pic>
          <p:nvPicPr>
            <p:cNvPr id="518" name="Google Shape;518;p57" descr="Pointing hand Icons - 2,315 free vector icons"/>
            <p:cNvPicPr preferRelativeResize="0"/>
            <p:nvPr/>
          </p:nvPicPr>
          <p:blipFill rotWithShape="1">
            <a:blip r:embed="rId3">
              <a:alphaModFix/>
            </a:blip>
            <a:srcRect/>
            <a:stretch/>
          </p:blipFill>
          <p:spPr>
            <a:xfrm>
              <a:off x="2240378" y="3187326"/>
              <a:ext cx="900000" cy="900000"/>
            </a:xfrm>
            <a:prstGeom prst="rect">
              <a:avLst/>
            </a:prstGeom>
            <a:noFill/>
            <a:ln>
              <a:noFill/>
            </a:ln>
          </p:spPr>
        </p:pic>
        <p:sp>
          <p:nvSpPr>
            <p:cNvPr id="519" name="Google Shape;519;p57"/>
            <p:cNvSpPr/>
            <p:nvPr/>
          </p:nvSpPr>
          <p:spPr>
            <a:xfrm>
              <a:off x="3515344" y="4363394"/>
              <a:ext cx="10256838" cy="1087121"/>
            </a:xfrm>
            <a:prstGeom prst="roundRect">
              <a:avLst>
                <a:gd name="adj" fmla="val 16667"/>
              </a:avLst>
            </a:prstGeom>
            <a:no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13970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Thymeleaf - Server-side Java template engine for both web and standalone environments that allows HTML to be displayed in browsers</a:t>
              </a:r>
              <a:endParaRPr sz="1400" b="0" i="0" u="none" strike="noStrike" cap="none">
                <a:solidFill>
                  <a:srgbClr val="000000"/>
                </a:solidFill>
                <a:latin typeface="Arial"/>
                <a:ea typeface="Arial"/>
                <a:cs typeface="Arial"/>
                <a:sym typeface="Arial"/>
              </a:endParaRPr>
            </a:p>
          </p:txBody>
        </p:sp>
        <p:pic>
          <p:nvPicPr>
            <p:cNvPr id="520" name="Google Shape;520;p57" descr="Pointing hand Icons - 2,315 free vector icons"/>
            <p:cNvPicPr preferRelativeResize="0"/>
            <p:nvPr/>
          </p:nvPicPr>
          <p:blipFill rotWithShape="1">
            <a:blip r:embed="rId3">
              <a:alphaModFix/>
            </a:blip>
            <a:srcRect/>
            <a:stretch/>
          </p:blipFill>
          <p:spPr>
            <a:xfrm>
              <a:off x="2240378" y="4456955"/>
              <a:ext cx="900000" cy="900000"/>
            </a:xfrm>
            <a:prstGeom prst="rect">
              <a:avLst/>
            </a:prstGeom>
            <a:noFill/>
            <a:ln>
              <a:noFill/>
            </a:ln>
          </p:spPr>
        </p:pic>
        <p:sp>
          <p:nvSpPr>
            <p:cNvPr id="521" name="Google Shape;521;p57"/>
            <p:cNvSpPr/>
            <p:nvPr/>
          </p:nvSpPr>
          <p:spPr>
            <a:xfrm>
              <a:off x="3515344" y="5626117"/>
              <a:ext cx="10256838" cy="1087121"/>
            </a:xfrm>
            <a:prstGeom prst="roundRect">
              <a:avLst>
                <a:gd name="adj" fmla="val 16667"/>
              </a:avLst>
            </a:prstGeom>
            <a:no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13970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Spring Data JPA - To persist data using JPA and Hibernate</a:t>
              </a:r>
              <a:endParaRPr sz="1400" b="0" i="0" u="none" strike="noStrike" cap="none">
                <a:solidFill>
                  <a:srgbClr val="000000"/>
                </a:solidFill>
                <a:latin typeface="Arial"/>
                <a:ea typeface="Arial"/>
                <a:cs typeface="Arial"/>
                <a:sym typeface="Arial"/>
              </a:endParaRPr>
            </a:p>
          </p:txBody>
        </p:sp>
        <p:pic>
          <p:nvPicPr>
            <p:cNvPr id="522" name="Google Shape;522;p57" descr="Pointing hand Icons - 2,315 free vector icons"/>
            <p:cNvPicPr preferRelativeResize="0"/>
            <p:nvPr/>
          </p:nvPicPr>
          <p:blipFill rotWithShape="1">
            <a:blip r:embed="rId3">
              <a:alphaModFix/>
            </a:blip>
            <a:srcRect/>
            <a:stretch/>
          </p:blipFill>
          <p:spPr>
            <a:xfrm>
              <a:off x="2240378" y="5719678"/>
              <a:ext cx="900000" cy="900000"/>
            </a:xfrm>
            <a:prstGeom prst="rect">
              <a:avLst/>
            </a:prstGeom>
            <a:noFill/>
            <a:ln>
              <a:noFill/>
            </a:ln>
          </p:spPr>
        </p:pic>
        <p:sp>
          <p:nvSpPr>
            <p:cNvPr id="523" name="Google Shape;523;p57"/>
            <p:cNvSpPr/>
            <p:nvPr/>
          </p:nvSpPr>
          <p:spPr>
            <a:xfrm>
              <a:off x="3515344" y="6883030"/>
              <a:ext cx="10256838" cy="1087121"/>
            </a:xfrm>
            <a:prstGeom prst="roundRect">
              <a:avLst>
                <a:gd name="adj" fmla="val 16667"/>
              </a:avLst>
            </a:prstGeom>
            <a:no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139700" marR="0" lvl="0" indent="0" algn="ctr" rtl="0">
                <a:lnSpc>
                  <a:spcPct val="115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MySQL Driver - MySQL JDBC Type4 driver</a:t>
              </a:r>
              <a:endParaRPr sz="1400" b="0" i="0" u="none" strike="noStrike" cap="none">
                <a:solidFill>
                  <a:srgbClr val="000000"/>
                </a:solidFill>
                <a:latin typeface="Arial"/>
                <a:ea typeface="Arial"/>
                <a:cs typeface="Arial"/>
                <a:sym typeface="Arial"/>
              </a:endParaRPr>
            </a:p>
          </p:txBody>
        </p:sp>
        <p:pic>
          <p:nvPicPr>
            <p:cNvPr id="524" name="Google Shape;524;p57" descr="Pointing hand Icons - 2,315 free vector icons"/>
            <p:cNvPicPr preferRelativeResize="0"/>
            <p:nvPr/>
          </p:nvPicPr>
          <p:blipFill rotWithShape="1">
            <a:blip r:embed="rId3">
              <a:alphaModFix/>
            </a:blip>
            <a:srcRect/>
            <a:stretch/>
          </p:blipFill>
          <p:spPr>
            <a:xfrm>
              <a:off x="2240378" y="6976591"/>
              <a:ext cx="900000" cy="900000"/>
            </a:xfrm>
            <a:prstGeom prst="rect">
              <a:avLst/>
            </a:prstGeom>
            <a:noFill/>
            <a:ln>
              <a:noFill/>
            </a:ln>
          </p:spPr>
        </p:pic>
      </p:grpSp>
      <p:sp>
        <p:nvSpPr>
          <p:cNvPr id="525" name="Google Shape;525;p57"/>
          <p:cNvSpPr/>
          <p:nvPr/>
        </p:nvSpPr>
        <p:spPr>
          <a:xfrm>
            <a:off x="4276887" y="1551273"/>
            <a:ext cx="7702105" cy="704913"/>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800"/>
              <a:buFont typeface="Arial"/>
              <a:buNone/>
            </a:pPr>
            <a:r>
              <a:rPr lang="en-US" sz="2200" b="0" i="0" u="none" strike="noStrike" cap="none">
                <a:solidFill>
                  <a:schemeClr val="lt1"/>
                </a:solidFill>
                <a:latin typeface="Open Sans"/>
                <a:ea typeface="Open Sans"/>
                <a:cs typeface="Open Sans"/>
                <a:sym typeface="Open Sans"/>
              </a:rPr>
              <a:t>Configure the dependencies for the Spring Boot project.</a:t>
            </a:r>
            <a:endParaRPr sz="1400" b="0" i="0" u="none" strike="noStrike" cap="none">
              <a:solidFill>
                <a:srgbClr val="000000"/>
              </a:solidFill>
              <a:latin typeface="Arial"/>
              <a:ea typeface="Arial"/>
              <a:cs typeface="Arial"/>
              <a:sym typeface="Arial"/>
            </a:endParaRPr>
          </a:p>
        </p:txBody>
      </p:sp>
      <p:pic>
        <p:nvPicPr>
          <p:cNvPr id="526" name="Google Shape;526;p57"/>
          <p:cNvPicPr preferRelativeResize="0"/>
          <p:nvPr/>
        </p:nvPicPr>
        <p:blipFill rotWithShape="1">
          <a:blip r:embed="rId4">
            <a:alphaModFix/>
          </a:blip>
          <a:srcRect t="6807" b="6798"/>
          <a:stretch/>
        </p:blipFill>
        <p:spPr>
          <a:xfrm>
            <a:off x="4788973" y="901295"/>
            <a:ext cx="6976628" cy="9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Spring Boot Project Structure</a:t>
            </a:r>
            <a:endParaRPr/>
          </a:p>
        </p:txBody>
      </p:sp>
      <p:sp>
        <p:nvSpPr>
          <p:cNvPr id="532" name="Google Shape;532;p58"/>
          <p:cNvSpPr txBox="1">
            <a:spLocks noGrp="1"/>
          </p:cNvSpPr>
          <p:nvPr>
            <p:ph type="body" idx="1"/>
          </p:nvPr>
        </p:nvSpPr>
        <p:spPr>
          <a:xfrm>
            <a:off x="1902091" y="1621681"/>
            <a:ext cx="12451800" cy="687299"/>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None/>
            </a:pPr>
            <a:r>
              <a:rPr lang="en-US"/>
              <a:t>Spring Boot Project is the main class from where the execution begins.</a:t>
            </a:r>
            <a:endParaRPr/>
          </a:p>
        </p:txBody>
      </p:sp>
      <p:grpSp>
        <p:nvGrpSpPr>
          <p:cNvPr id="533" name="Google Shape;533;p58"/>
          <p:cNvGrpSpPr/>
          <p:nvPr/>
        </p:nvGrpSpPr>
        <p:grpSpPr>
          <a:xfrm>
            <a:off x="4394579" y="2517585"/>
            <a:ext cx="10271203" cy="6396537"/>
            <a:chOff x="3207224" y="2517585"/>
            <a:chExt cx="10271203" cy="6396537"/>
          </a:xfrm>
        </p:grpSpPr>
        <p:pic>
          <p:nvPicPr>
            <p:cNvPr id="534" name="Google Shape;534;p58"/>
            <p:cNvPicPr preferRelativeResize="0"/>
            <p:nvPr/>
          </p:nvPicPr>
          <p:blipFill rotWithShape="1">
            <a:blip r:embed="rId3">
              <a:alphaModFix/>
            </a:blip>
            <a:srcRect/>
            <a:stretch/>
          </p:blipFill>
          <p:spPr>
            <a:xfrm>
              <a:off x="3207224" y="2517585"/>
              <a:ext cx="10271203" cy="6396537"/>
            </a:xfrm>
            <a:prstGeom prst="rect">
              <a:avLst/>
            </a:prstGeom>
            <a:noFill/>
            <a:ln>
              <a:noFill/>
            </a:ln>
          </p:spPr>
        </p:pic>
        <p:sp>
          <p:nvSpPr>
            <p:cNvPr id="535" name="Google Shape;535;p58"/>
            <p:cNvSpPr/>
            <p:nvPr/>
          </p:nvSpPr>
          <p:spPr>
            <a:xfrm>
              <a:off x="6059605" y="3710864"/>
              <a:ext cx="2442949" cy="328873"/>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cxnSp>
        <p:nvCxnSpPr>
          <p:cNvPr id="536" name="Google Shape;536;p58"/>
          <p:cNvCxnSpPr/>
          <p:nvPr/>
        </p:nvCxnSpPr>
        <p:spPr>
          <a:xfrm>
            <a:off x="3677325" y="3929521"/>
            <a:ext cx="3569635" cy="0"/>
          </a:xfrm>
          <a:prstGeom prst="straightConnector1">
            <a:avLst/>
          </a:prstGeom>
          <a:noFill/>
          <a:ln w="9525" cap="flat" cmpd="sng">
            <a:solidFill>
              <a:srgbClr val="FF0000"/>
            </a:solidFill>
            <a:prstDash val="solid"/>
            <a:miter lim="800000"/>
            <a:headEnd type="none" w="sm" len="sm"/>
            <a:tailEnd type="triangle" w="med" len="med"/>
          </a:ln>
        </p:spPr>
      </p:cxnSp>
      <p:sp>
        <p:nvSpPr>
          <p:cNvPr id="537" name="Google Shape;537;p58"/>
          <p:cNvSpPr/>
          <p:nvPr/>
        </p:nvSpPr>
        <p:spPr>
          <a:xfrm>
            <a:off x="776085" y="3049586"/>
            <a:ext cx="3420919" cy="2679410"/>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This annotation is used to mark a configuration class that declares one or more @Bean methods and triggers auto-configuration and component scanning.</a:t>
            </a:r>
            <a:endParaRPr sz="2000" b="0" i="0" u="none" strike="noStrike" cap="none">
              <a:solidFill>
                <a:srgbClr val="3F3F3F"/>
              </a:solidFill>
              <a:latin typeface="Open Sans"/>
              <a:ea typeface="Open Sans"/>
              <a:cs typeface="Open Sans"/>
              <a:sym typeface="Open Sans"/>
            </a:endParaRPr>
          </a:p>
        </p:txBody>
      </p:sp>
      <p:pic>
        <p:nvPicPr>
          <p:cNvPr id="538" name="Google Shape;538;p58"/>
          <p:cNvPicPr preferRelativeResize="0"/>
          <p:nvPr/>
        </p:nvPicPr>
        <p:blipFill rotWithShape="1">
          <a:blip r:embed="rId4">
            <a:alphaModFix/>
          </a:blip>
          <a:srcRect t="6807" b="6798"/>
          <a:stretch/>
        </p:blipFill>
        <p:spPr>
          <a:xfrm>
            <a:off x="4499943" y="901295"/>
            <a:ext cx="7554688" cy="9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a:t>Copy Existing Models into the Spring Boot Project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Copy the Models </a:t>
            </a:r>
            <a:endParaRPr/>
          </a:p>
        </p:txBody>
      </p:sp>
      <p:pic>
        <p:nvPicPr>
          <p:cNvPr id="549" name="Google Shape;549;p60"/>
          <p:cNvPicPr preferRelativeResize="0"/>
          <p:nvPr/>
        </p:nvPicPr>
        <p:blipFill rotWithShape="1">
          <a:blip r:embed="rId3">
            <a:alphaModFix/>
          </a:blip>
          <a:srcRect b="8415"/>
          <a:stretch/>
        </p:blipFill>
        <p:spPr>
          <a:xfrm>
            <a:off x="2741965" y="2570877"/>
            <a:ext cx="10814058" cy="5490772"/>
          </a:xfrm>
          <a:prstGeom prst="rect">
            <a:avLst/>
          </a:prstGeom>
          <a:noFill/>
          <a:ln>
            <a:noFill/>
          </a:ln>
        </p:spPr>
      </p:pic>
      <p:sp>
        <p:nvSpPr>
          <p:cNvPr id="550" name="Google Shape;550;p60"/>
          <p:cNvSpPr/>
          <p:nvPr/>
        </p:nvSpPr>
        <p:spPr>
          <a:xfrm>
            <a:off x="2854611" y="4035766"/>
            <a:ext cx="2442949" cy="1707777"/>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1" name="Google Shape;551;p60"/>
          <p:cNvSpPr/>
          <p:nvPr/>
        </p:nvSpPr>
        <p:spPr>
          <a:xfrm>
            <a:off x="2130776" y="1516556"/>
            <a:ext cx="11994328" cy="689961"/>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Copy all the models into the model package, which is a child package of main package.</a:t>
            </a:r>
            <a:endParaRPr sz="1400" b="0" i="0" u="none" strike="noStrike" cap="none">
              <a:solidFill>
                <a:srgbClr val="000000"/>
              </a:solidFill>
              <a:latin typeface="Arial"/>
              <a:ea typeface="Arial"/>
              <a:cs typeface="Arial"/>
              <a:sym typeface="Arial"/>
            </a:endParaRPr>
          </a:p>
        </p:txBody>
      </p:sp>
      <p:cxnSp>
        <p:nvCxnSpPr>
          <p:cNvPr id="552" name="Google Shape;552;p60"/>
          <p:cNvCxnSpPr/>
          <p:nvPr/>
        </p:nvCxnSpPr>
        <p:spPr>
          <a:xfrm rot="10800000">
            <a:off x="5297560" y="4791782"/>
            <a:ext cx="1584000" cy="0"/>
          </a:xfrm>
          <a:prstGeom prst="straightConnector1">
            <a:avLst/>
          </a:prstGeom>
          <a:noFill/>
          <a:ln w="9525" cap="flat" cmpd="sng">
            <a:solidFill>
              <a:srgbClr val="FF0000"/>
            </a:solidFill>
            <a:prstDash val="solid"/>
            <a:miter lim="800000"/>
            <a:headEnd type="none" w="sm" len="sm"/>
            <a:tailEnd type="triangle" w="med" len="med"/>
          </a:ln>
        </p:spPr>
      </p:cxnSp>
      <p:sp>
        <p:nvSpPr>
          <p:cNvPr id="553" name="Google Shape;553;p60"/>
          <p:cNvSpPr/>
          <p:nvPr/>
        </p:nvSpPr>
        <p:spPr>
          <a:xfrm>
            <a:off x="6924332" y="4100949"/>
            <a:ext cx="3712567" cy="1381665"/>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All the models must have getters, setters, and id as the attributes for primary key.</a:t>
            </a:r>
            <a:endParaRPr sz="1400" b="0" i="0" u="none" strike="noStrike" cap="none">
              <a:solidFill>
                <a:srgbClr val="000000"/>
              </a:solidFill>
              <a:latin typeface="Arial"/>
              <a:ea typeface="Arial"/>
              <a:cs typeface="Arial"/>
              <a:sym typeface="Arial"/>
            </a:endParaRPr>
          </a:p>
        </p:txBody>
      </p:sp>
      <p:pic>
        <p:nvPicPr>
          <p:cNvPr id="554" name="Google Shape;554;p60"/>
          <p:cNvPicPr preferRelativeResize="0"/>
          <p:nvPr/>
        </p:nvPicPr>
        <p:blipFill rotWithShape="1">
          <a:blip r:embed="rId4">
            <a:alphaModFix/>
          </a:blip>
          <a:srcRect t="6807" b="6798"/>
          <a:stretch/>
        </p:blipFill>
        <p:spPr>
          <a:xfrm>
            <a:off x="5934351" y="901295"/>
            <a:ext cx="4685873" cy="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Copy the Models </a:t>
            </a:r>
            <a:endParaRPr/>
          </a:p>
        </p:txBody>
      </p:sp>
      <p:sp>
        <p:nvSpPr>
          <p:cNvPr id="560" name="Google Shape;560;p61"/>
          <p:cNvSpPr txBox="1">
            <a:spLocks noGrp="1"/>
          </p:cNvSpPr>
          <p:nvPr>
            <p:ph type="body" idx="1"/>
          </p:nvPr>
        </p:nvSpPr>
        <p:spPr>
          <a:xfrm>
            <a:off x="1920752" y="1603020"/>
            <a:ext cx="12451800" cy="743043"/>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None/>
            </a:pPr>
            <a:r>
              <a:rPr lang="en-US">
                <a:solidFill>
                  <a:srgbClr val="3F3F3F"/>
                </a:solidFill>
              </a:rPr>
              <a:t>Overview of the Model Classes</a:t>
            </a:r>
            <a:endParaRPr/>
          </a:p>
        </p:txBody>
      </p:sp>
      <p:graphicFrame>
        <p:nvGraphicFramePr>
          <p:cNvPr id="561" name="Google Shape;561;p61"/>
          <p:cNvGraphicFramePr/>
          <p:nvPr/>
        </p:nvGraphicFramePr>
        <p:xfrm>
          <a:off x="2350654" y="2761861"/>
          <a:ext cx="11554700" cy="5131125"/>
        </p:xfrm>
        <a:graphic>
          <a:graphicData uri="http://schemas.openxmlformats.org/drawingml/2006/table">
            <a:tbl>
              <a:tblPr firstRow="1" bandRow="1">
                <a:noFill/>
                <a:tableStyleId>{F462BD99-2758-4E6C-83F7-96C3D815E31C}</a:tableStyleId>
              </a:tblPr>
              <a:tblGrid>
                <a:gridCol w="3135750">
                  <a:extLst>
                    <a:ext uri="{9D8B030D-6E8A-4147-A177-3AD203B41FA5}">
                      <a16:colId xmlns:a16="http://schemas.microsoft.com/office/drawing/2014/main" val="20000"/>
                    </a:ext>
                  </a:extLst>
                </a:gridCol>
                <a:gridCol w="8418950">
                  <a:extLst>
                    <a:ext uri="{9D8B030D-6E8A-4147-A177-3AD203B41FA5}">
                      <a16:colId xmlns:a16="http://schemas.microsoft.com/office/drawing/2014/main" val="20001"/>
                    </a:ext>
                  </a:extLst>
                </a:gridCol>
              </a:tblGrid>
              <a:tr h="63840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Function</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Description</a:t>
                      </a:r>
                      <a:endParaRPr sz="1400" u="none" strike="noStrike" cap="none"/>
                    </a:p>
                  </a:txBody>
                  <a:tcPr marL="91450" marR="91450" marT="45725" marB="45725" anchor="ctr"/>
                </a:tc>
                <a:extLst>
                  <a:ext uri="{0D108BD9-81ED-4DB2-BD59-A6C34878D82A}">
                    <a16:rowId xmlns:a16="http://schemas.microsoft.com/office/drawing/2014/main" val="10000"/>
                  </a:ext>
                </a:extLst>
              </a:tr>
              <a:tr h="480475">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Admins.java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For the </a:t>
                      </a:r>
                      <a:r>
                        <a:rPr lang="en-US" sz="2000" u="none" strike="noStrike" cap="none">
                          <a:solidFill>
                            <a:srgbClr val="3F3F3F"/>
                          </a:solidFill>
                          <a:latin typeface="Open Sans"/>
                          <a:ea typeface="Open Sans"/>
                          <a:cs typeface="Open Sans"/>
                          <a:sym typeface="Open Sans"/>
                        </a:rPr>
                        <a:t>a</a:t>
                      </a:r>
                      <a:r>
                        <a:rPr lang="en-US" sz="2000" b="0" u="none" strike="noStrike" cap="none">
                          <a:solidFill>
                            <a:srgbClr val="3F3F3F"/>
                          </a:solidFill>
                          <a:latin typeface="Open Sans"/>
                          <a:ea typeface="Open Sans"/>
                          <a:cs typeface="Open Sans"/>
                          <a:sym typeface="Open Sans"/>
                        </a:rPr>
                        <a:t>uthentication of the </a:t>
                      </a:r>
                      <a:r>
                        <a:rPr lang="en-US" sz="2000" u="none" strike="noStrike" cap="none">
                          <a:solidFill>
                            <a:srgbClr val="3F3F3F"/>
                          </a:solidFill>
                          <a:latin typeface="Open Sans"/>
                          <a:ea typeface="Open Sans"/>
                          <a:cs typeface="Open Sans"/>
                          <a:sym typeface="Open Sans"/>
                        </a:rPr>
                        <a:t>a</a:t>
                      </a:r>
                      <a:r>
                        <a:rPr lang="en-US" sz="2000" b="0" u="none" strike="noStrike" cap="none">
                          <a:solidFill>
                            <a:srgbClr val="3F3F3F"/>
                          </a:solidFill>
                          <a:latin typeface="Open Sans"/>
                          <a:ea typeface="Open Sans"/>
                          <a:cs typeface="Open Sans"/>
                          <a:sym typeface="Open Sans"/>
                        </a:rPr>
                        <a:t>dmin </a:t>
                      </a:r>
                      <a:r>
                        <a:rPr lang="en-US" sz="2000" u="none" strike="noStrike" cap="none">
                          <a:solidFill>
                            <a:srgbClr val="3F3F3F"/>
                          </a:solidFill>
                          <a:latin typeface="Open Sans"/>
                          <a:ea typeface="Open Sans"/>
                          <a:cs typeface="Open Sans"/>
                          <a:sym typeface="Open Sans"/>
                        </a:rPr>
                        <a:t>u</a:t>
                      </a:r>
                      <a:r>
                        <a:rPr lang="en-US" sz="2000" b="0" u="none" strike="noStrike" cap="none">
                          <a:solidFill>
                            <a:srgbClr val="3F3F3F"/>
                          </a:solidFill>
                          <a:latin typeface="Open Sans"/>
                          <a:ea typeface="Open Sans"/>
                          <a:cs typeface="Open Sans"/>
                          <a:sym typeface="Open Sans"/>
                        </a:rPr>
                        <a:t>sers</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484900">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Users.java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For the </a:t>
                      </a:r>
                      <a:r>
                        <a:rPr lang="en-US" sz="2000" u="none" strike="noStrike" cap="none">
                          <a:solidFill>
                            <a:srgbClr val="3F3F3F"/>
                          </a:solidFill>
                          <a:latin typeface="Open Sans"/>
                          <a:ea typeface="Open Sans"/>
                          <a:cs typeface="Open Sans"/>
                          <a:sym typeface="Open Sans"/>
                        </a:rPr>
                        <a:t>u</a:t>
                      </a:r>
                      <a:r>
                        <a:rPr lang="en-US" sz="2000" b="0" u="none" strike="noStrike" cap="none">
                          <a:solidFill>
                            <a:srgbClr val="3F3F3F"/>
                          </a:solidFill>
                          <a:latin typeface="Open Sans"/>
                          <a:ea typeface="Open Sans"/>
                          <a:cs typeface="Open Sans"/>
                          <a:sym typeface="Open Sans"/>
                        </a:rPr>
                        <a:t>sers registered on the </a:t>
                      </a:r>
                      <a:r>
                        <a:rPr lang="en-US" sz="2000" u="none" strike="noStrike" cap="none">
                          <a:solidFill>
                            <a:srgbClr val="3F3F3F"/>
                          </a:solidFill>
                          <a:latin typeface="Open Sans"/>
                          <a:ea typeface="Open Sans"/>
                          <a:cs typeface="Open Sans"/>
                          <a:sym typeface="Open Sans"/>
                        </a:rPr>
                        <a:t>b</a:t>
                      </a:r>
                      <a:r>
                        <a:rPr lang="en-US" sz="2000" b="0" u="none" strike="noStrike" cap="none">
                          <a:solidFill>
                            <a:srgbClr val="3F3F3F"/>
                          </a:solidFill>
                          <a:latin typeface="Open Sans"/>
                          <a:ea typeface="Open Sans"/>
                          <a:cs typeface="Open Sans"/>
                          <a:sym typeface="Open Sans"/>
                        </a:rPr>
                        <a:t>ackend</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471050">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Categories.java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For the </a:t>
                      </a:r>
                      <a:r>
                        <a:rPr lang="en-US" sz="2000" u="none" strike="noStrike" cap="none">
                          <a:solidFill>
                            <a:srgbClr val="3F3F3F"/>
                          </a:solidFill>
                          <a:latin typeface="Open Sans"/>
                          <a:ea typeface="Open Sans"/>
                          <a:cs typeface="Open Sans"/>
                          <a:sym typeface="Open Sans"/>
                        </a:rPr>
                        <a:t>p</a:t>
                      </a:r>
                      <a:r>
                        <a:rPr lang="en-US" sz="2000" b="0" u="none" strike="noStrike" cap="none">
                          <a:solidFill>
                            <a:srgbClr val="3F3F3F"/>
                          </a:solidFill>
                          <a:latin typeface="Open Sans"/>
                          <a:ea typeface="Open Sans"/>
                          <a:cs typeface="Open Sans"/>
                          <a:sym typeface="Open Sans"/>
                        </a:rPr>
                        <a:t>roduct </a:t>
                      </a:r>
                      <a:r>
                        <a:rPr lang="en-US" sz="2000" u="none" strike="noStrike" cap="none">
                          <a:solidFill>
                            <a:srgbClr val="3F3F3F"/>
                          </a:solidFill>
                          <a:latin typeface="Open Sans"/>
                          <a:ea typeface="Open Sans"/>
                          <a:cs typeface="Open Sans"/>
                          <a:sym typeface="Open Sans"/>
                        </a:rPr>
                        <a:t>c</a:t>
                      </a:r>
                      <a:r>
                        <a:rPr lang="en-US" sz="2000" b="0" u="none" strike="noStrike" cap="none">
                          <a:solidFill>
                            <a:srgbClr val="3F3F3F"/>
                          </a:solidFill>
                          <a:latin typeface="Open Sans"/>
                          <a:ea typeface="Open Sans"/>
                          <a:cs typeface="Open Sans"/>
                          <a:sym typeface="Open Sans"/>
                        </a:rPr>
                        <a:t>ategories</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471050">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Orders.java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For the </a:t>
                      </a:r>
                      <a:r>
                        <a:rPr lang="en-US" sz="2000" u="none" strike="noStrike" cap="none">
                          <a:solidFill>
                            <a:srgbClr val="3F3F3F"/>
                          </a:solidFill>
                          <a:latin typeface="Open Sans"/>
                          <a:ea typeface="Open Sans"/>
                          <a:cs typeface="Open Sans"/>
                          <a:sym typeface="Open Sans"/>
                        </a:rPr>
                        <a:t>o</a:t>
                      </a:r>
                      <a:r>
                        <a:rPr lang="en-US" sz="2000" b="0" u="none" strike="noStrike" cap="none">
                          <a:solidFill>
                            <a:srgbClr val="3F3F3F"/>
                          </a:solidFill>
                          <a:latin typeface="Open Sans"/>
                          <a:ea typeface="Open Sans"/>
                          <a:cs typeface="Open Sans"/>
                          <a:sym typeface="Open Sans"/>
                        </a:rPr>
                        <a:t>rders placed by the </a:t>
                      </a:r>
                      <a:r>
                        <a:rPr lang="en-US" sz="2000" u="none" strike="noStrike" cap="none">
                          <a:solidFill>
                            <a:srgbClr val="3F3F3F"/>
                          </a:solidFill>
                          <a:latin typeface="Open Sans"/>
                          <a:ea typeface="Open Sans"/>
                          <a:cs typeface="Open Sans"/>
                          <a:sym typeface="Open Sans"/>
                        </a:rPr>
                        <a:t>u</a:t>
                      </a:r>
                      <a:r>
                        <a:rPr lang="en-US" sz="2000" b="0" u="none" strike="noStrike" cap="none">
                          <a:solidFill>
                            <a:srgbClr val="3F3F3F"/>
                          </a:solidFill>
                          <a:latin typeface="Open Sans"/>
                          <a:ea typeface="Open Sans"/>
                          <a:cs typeface="Open Sans"/>
                          <a:sym typeface="Open Sans"/>
                        </a:rPr>
                        <a:t>sers</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r h="471050">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OrderItems.java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For the products available in an order placed by a </a:t>
                      </a:r>
                      <a:r>
                        <a:rPr lang="en-US" sz="2000" u="none" strike="noStrike" cap="none">
                          <a:solidFill>
                            <a:srgbClr val="3F3F3F"/>
                          </a:solidFill>
                          <a:latin typeface="Open Sans"/>
                          <a:ea typeface="Open Sans"/>
                          <a:cs typeface="Open Sans"/>
                          <a:sym typeface="Open Sans"/>
                        </a:rPr>
                        <a:t>u</a:t>
                      </a:r>
                      <a:r>
                        <a:rPr lang="en-US" sz="2000" b="0" u="none" strike="noStrike" cap="none">
                          <a:solidFill>
                            <a:srgbClr val="3F3F3F"/>
                          </a:solidFill>
                          <a:latin typeface="Open Sans"/>
                          <a:ea typeface="Open Sans"/>
                          <a:cs typeface="Open Sans"/>
                          <a:sym typeface="Open Sans"/>
                        </a:rPr>
                        <a:t>ser</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5"/>
                  </a:ext>
                </a:extLst>
              </a:tr>
              <a:tr h="471050">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Products.java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a:buNone/>
                      </a:pPr>
                      <a:r>
                        <a:rPr lang="en-US" sz="2000" u="none" strike="noStrike" cap="none">
                          <a:solidFill>
                            <a:srgbClr val="3F3F3F"/>
                          </a:solidFill>
                          <a:latin typeface="Open Sans"/>
                          <a:ea typeface="Open Sans"/>
                          <a:cs typeface="Open Sans"/>
                          <a:sym typeface="Open Sans"/>
                        </a:rPr>
                        <a:t>For the p</a:t>
                      </a:r>
                      <a:r>
                        <a:rPr lang="en-US" sz="2000" b="0" u="none" strike="noStrike" cap="none">
                          <a:solidFill>
                            <a:srgbClr val="3F3F3F"/>
                          </a:solidFill>
                          <a:latin typeface="Open Sans"/>
                          <a:ea typeface="Open Sans"/>
                          <a:cs typeface="Open Sans"/>
                          <a:sym typeface="Open Sans"/>
                        </a:rPr>
                        <a:t>roducts along with their </a:t>
                      </a:r>
                      <a:r>
                        <a:rPr lang="en-US" sz="2000" u="none" strike="noStrike" cap="none">
                          <a:solidFill>
                            <a:srgbClr val="3F3F3F"/>
                          </a:solidFill>
                          <a:latin typeface="Open Sans"/>
                          <a:ea typeface="Open Sans"/>
                          <a:cs typeface="Open Sans"/>
                          <a:sym typeface="Open Sans"/>
                        </a:rPr>
                        <a:t>c</a:t>
                      </a:r>
                      <a:r>
                        <a:rPr lang="en-US" sz="2000" b="0" u="none" strike="noStrike" cap="none">
                          <a:solidFill>
                            <a:srgbClr val="3F3F3F"/>
                          </a:solidFill>
                          <a:latin typeface="Open Sans"/>
                          <a:ea typeface="Open Sans"/>
                          <a:cs typeface="Open Sans"/>
                          <a:sym typeface="Open Sans"/>
                        </a:rPr>
                        <a:t>ategor</a:t>
                      </a:r>
                      <a:r>
                        <a:rPr lang="en-US" sz="2000" u="none" strike="noStrike" cap="none">
                          <a:solidFill>
                            <a:srgbClr val="3F3F3F"/>
                          </a:solidFill>
                          <a:latin typeface="Open Sans"/>
                          <a:ea typeface="Open Sans"/>
                          <a:cs typeface="Open Sans"/>
                          <a:sym typeface="Open Sans"/>
                        </a:rPr>
                        <a:t>ies</a:t>
                      </a:r>
                      <a:r>
                        <a:rPr lang="en-US" sz="2000" b="0" u="none" strike="noStrike" cap="none">
                          <a:solidFill>
                            <a:srgbClr val="3F3F3F"/>
                          </a:solidFill>
                          <a:latin typeface="Open Sans"/>
                          <a:ea typeface="Open Sans"/>
                          <a:cs typeface="Open Sans"/>
                          <a:sym typeface="Open Sans"/>
                        </a:rPr>
                        <a:t> to be added by admin for end users</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6"/>
                  </a:ext>
                </a:extLst>
              </a:tr>
              <a:tr h="471050">
                <a:tc>
                  <a:txBody>
                    <a:bodyPr/>
                    <a:lstStyle/>
                    <a:p>
                      <a:pPr marL="0" marR="0" lvl="0" indent="0" algn="l" rtl="0">
                        <a:lnSpc>
                          <a:spcPct val="100000"/>
                        </a:lnSpc>
                        <a:spcBef>
                          <a:spcPts val="0"/>
                        </a:spcBef>
                        <a:spcAft>
                          <a:spcPts val="0"/>
                        </a:spcAft>
                        <a:buClr>
                          <a:schemeClr val="dk1"/>
                        </a:buClr>
                        <a:buSzPts val="1100"/>
                        <a:buFont typeface="Arial"/>
                        <a:buNone/>
                      </a:pPr>
                      <a:r>
                        <a:rPr lang="en-US" sz="2000" b="0" u="none" strike="noStrike" cap="none">
                          <a:solidFill>
                            <a:srgbClr val="3F3F3F"/>
                          </a:solidFill>
                          <a:latin typeface="Open Sans"/>
                          <a:ea typeface="Open Sans"/>
                          <a:cs typeface="Open Sans"/>
                          <a:sym typeface="Open Sans"/>
                        </a:rPr>
                        <a:t>Shipments.java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2000" b="0" u="none" strike="noStrike" cap="none">
                          <a:solidFill>
                            <a:srgbClr val="3F3F3F"/>
                          </a:solidFill>
                          <a:latin typeface="Open Sans"/>
                          <a:ea typeface="Open Sans"/>
                          <a:cs typeface="Open Sans"/>
                          <a:sym typeface="Open Sans"/>
                        </a:rPr>
                        <a:t>For the placed order shipped for a </a:t>
                      </a:r>
                      <a:r>
                        <a:rPr lang="en-US" sz="2000" u="none" strike="noStrike" cap="none">
                          <a:solidFill>
                            <a:srgbClr val="3F3F3F"/>
                          </a:solidFill>
                          <a:latin typeface="Open Sans"/>
                          <a:ea typeface="Open Sans"/>
                          <a:cs typeface="Open Sans"/>
                          <a:sym typeface="Open Sans"/>
                        </a:rPr>
                        <a:t>u</a:t>
                      </a:r>
                      <a:r>
                        <a:rPr lang="en-US" sz="2000" b="0" u="none" strike="noStrike" cap="none">
                          <a:solidFill>
                            <a:srgbClr val="3F3F3F"/>
                          </a:solidFill>
                          <a:latin typeface="Open Sans"/>
                          <a:ea typeface="Open Sans"/>
                          <a:cs typeface="Open Sans"/>
                          <a:sym typeface="Open Sans"/>
                        </a:rPr>
                        <a:t>ser</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7"/>
                  </a:ext>
                </a:extLst>
              </a:tr>
              <a:tr h="471050">
                <a:tc>
                  <a:txBody>
                    <a:bodyPr/>
                    <a:lstStyle/>
                    <a:p>
                      <a:pPr marL="0" marR="0" lvl="0" indent="0" algn="l" rtl="0">
                        <a:lnSpc>
                          <a:spcPct val="100000"/>
                        </a:lnSpc>
                        <a:spcBef>
                          <a:spcPts val="0"/>
                        </a:spcBef>
                        <a:spcAft>
                          <a:spcPts val="0"/>
                        </a:spcAft>
                        <a:buClr>
                          <a:srgbClr val="3F3F3F"/>
                        </a:buClr>
                        <a:buSzPts val="1100"/>
                        <a:buFont typeface="Open Sans"/>
                        <a:buNone/>
                      </a:pPr>
                      <a:r>
                        <a:rPr lang="en-US" sz="2000" b="0" u="none" strike="noStrike" cap="none">
                          <a:solidFill>
                            <a:srgbClr val="3F3F3F"/>
                          </a:solidFill>
                          <a:latin typeface="Open Sans"/>
                          <a:ea typeface="Open Sans"/>
                          <a:cs typeface="Open Sans"/>
                          <a:sym typeface="Open Sans"/>
                        </a:rPr>
                        <a:t>Cart.java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2000" b="0" u="none" strike="noStrike" cap="none">
                          <a:solidFill>
                            <a:srgbClr val="3F3F3F"/>
                          </a:solidFill>
                          <a:latin typeface="Open Sans"/>
                          <a:ea typeface="Open Sans"/>
                          <a:cs typeface="Open Sans"/>
                          <a:sym typeface="Open Sans"/>
                        </a:rPr>
                        <a:t>For the shopping cart for a </a:t>
                      </a:r>
                      <a:r>
                        <a:rPr lang="en-US" sz="2000" u="none" strike="noStrike" cap="none">
                          <a:solidFill>
                            <a:srgbClr val="3F3F3F"/>
                          </a:solidFill>
                          <a:latin typeface="Open Sans"/>
                          <a:ea typeface="Open Sans"/>
                          <a:cs typeface="Open Sans"/>
                          <a:sym typeface="Open Sans"/>
                        </a:rPr>
                        <a:t>u</a:t>
                      </a:r>
                      <a:r>
                        <a:rPr lang="en-US" sz="2000" b="0" u="none" strike="noStrike" cap="none">
                          <a:solidFill>
                            <a:srgbClr val="3F3F3F"/>
                          </a:solidFill>
                          <a:latin typeface="Open Sans"/>
                          <a:ea typeface="Open Sans"/>
                          <a:cs typeface="Open Sans"/>
                          <a:sym typeface="Open Sans"/>
                        </a:rPr>
                        <a:t>ser</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8"/>
                  </a:ext>
                </a:extLst>
              </a:tr>
              <a:tr h="471050">
                <a:tc>
                  <a:txBody>
                    <a:bodyPr/>
                    <a:lstStyle/>
                    <a:p>
                      <a:pPr marL="0" marR="0" lvl="0" indent="0" algn="l" rtl="0">
                        <a:lnSpc>
                          <a:spcPct val="100000"/>
                        </a:lnSpc>
                        <a:spcBef>
                          <a:spcPts val="0"/>
                        </a:spcBef>
                        <a:spcAft>
                          <a:spcPts val="0"/>
                        </a:spcAft>
                        <a:buClr>
                          <a:srgbClr val="000000"/>
                        </a:buClr>
                        <a:buSzPts val="1100"/>
                        <a:buFont typeface="Arial"/>
                        <a:buNone/>
                      </a:pPr>
                      <a:r>
                        <a:rPr lang="en-US" sz="2000" b="0" u="none" strike="noStrike" cap="none">
                          <a:solidFill>
                            <a:srgbClr val="3F3F3F"/>
                          </a:solidFill>
                          <a:latin typeface="Open Sans"/>
                          <a:ea typeface="Open Sans"/>
                          <a:cs typeface="Open Sans"/>
                          <a:sym typeface="Open Sans"/>
                        </a:rPr>
                        <a:t>Wishlist.java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2000" b="0" u="none" strike="noStrike" cap="none">
                          <a:solidFill>
                            <a:srgbClr val="3F3F3F"/>
                          </a:solidFill>
                          <a:latin typeface="Open Sans"/>
                          <a:ea typeface="Open Sans"/>
                          <a:cs typeface="Open Sans"/>
                          <a:sym typeface="Open Sans"/>
                        </a:rPr>
                        <a:t>For the </a:t>
                      </a:r>
                      <a:r>
                        <a:rPr lang="en-US" sz="2000" u="none" strike="noStrike" cap="none">
                          <a:solidFill>
                            <a:srgbClr val="3F3F3F"/>
                          </a:solidFill>
                          <a:latin typeface="Open Sans"/>
                          <a:ea typeface="Open Sans"/>
                          <a:cs typeface="Open Sans"/>
                          <a:sym typeface="Open Sans"/>
                        </a:rPr>
                        <a:t>p</a:t>
                      </a:r>
                      <a:r>
                        <a:rPr lang="en-US" sz="2000" b="0" u="none" strike="noStrike" cap="none">
                          <a:solidFill>
                            <a:srgbClr val="3F3F3F"/>
                          </a:solidFill>
                          <a:latin typeface="Open Sans"/>
                          <a:ea typeface="Open Sans"/>
                          <a:cs typeface="Open Sans"/>
                          <a:sym typeface="Open Sans"/>
                        </a:rPr>
                        <a:t>roducts wishlisted by a </a:t>
                      </a:r>
                      <a:r>
                        <a:rPr lang="en-US" sz="2000" u="none" strike="noStrike" cap="none">
                          <a:solidFill>
                            <a:srgbClr val="3F3F3F"/>
                          </a:solidFill>
                          <a:latin typeface="Open Sans"/>
                          <a:ea typeface="Open Sans"/>
                          <a:cs typeface="Open Sans"/>
                          <a:sym typeface="Open Sans"/>
                        </a:rPr>
                        <a:t>u</a:t>
                      </a:r>
                      <a:r>
                        <a:rPr lang="en-US" sz="2000" b="0" u="none" strike="noStrike" cap="none">
                          <a:solidFill>
                            <a:srgbClr val="3F3F3F"/>
                          </a:solidFill>
                          <a:latin typeface="Open Sans"/>
                          <a:ea typeface="Open Sans"/>
                          <a:cs typeface="Open Sans"/>
                          <a:sym typeface="Open Sans"/>
                        </a:rPr>
                        <a:t>ser</a:t>
                      </a:r>
                      <a:endParaRPr sz="2000" u="none" strike="noStrike" cap="none">
                        <a:solidFill>
                          <a:srgbClr val="3F3F3F"/>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9"/>
                  </a:ext>
                </a:extLst>
              </a:tr>
            </a:tbl>
          </a:graphicData>
        </a:graphic>
      </p:graphicFrame>
      <p:pic>
        <p:nvPicPr>
          <p:cNvPr id="562" name="Google Shape;562;p61"/>
          <p:cNvPicPr preferRelativeResize="0"/>
          <p:nvPr/>
        </p:nvPicPr>
        <p:blipFill rotWithShape="1">
          <a:blip r:embed="rId3">
            <a:alphaModFix/>
          </a:blip>
          <a:srcRect t="6807" b="6798"/>
          <a:stretch/>
        </p:blipFill>
        <p:spPr>
          <a:xfrm>
            <a:off x="5934351" y="901295"/>
            <a:ext cx="4685873" cy="9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7"/>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1100"/>
              <a:buNone/>
            </a:pPr>
            <a:r>
              <a:rPr lang="en-US"/>
              <a:t>Create Spring Boot Project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Annotate the Models</a:t>
            </a:r>
            <a:endParaRPr/>
          </a:p>
        </p:txBody>
      </p:sp>
      <p:sp>
        <p:nvSpPr>
          <p:cNvPr id="568" name="Google Shape;568;p62"/>
          <p:cNvSpPr txBox="1">
            <a:spLocks noGrp="1"/>
          </p:cNvSpPr>
          <p:nvPr>
            <p:ph type="body" idx="1"/>
          </p:nvPr>
        </p:nvSpPr>
        <p:spPr>
          <a:xfrm>
            <a:off x="1902040" y="1563711"/>
            <a:ext cx="12451800" cy="1030627"/>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None/>
            </a:pPr>
            <a:r>
              <a:rPr lang="en-US">
                <a:solidFill>
                  <a:srgbClr val="3F3F3F"/>
                </a:solidFill>
              </a:rPr>
              <a:t>For DB connectivity, use the Spring Data JPA Dependency, which will perform the CRUD operations without the developer writing any JDBC or SQL Code.</a:t>
            </a:r>
            <a:endParaRPr>
              <a:solidFill>
                <a:srgbClr val="3F3F3F"/>
              </a:solidFill>
            </a:endParaRPr>
          </a:p>
        </p:txBody>
      </p:sp>
      <p:pic>
        <p:nvPicPr>
          <p:cNvPr id="569" name="Google Shape;569;p62"/>
          <p:cNvPicPr preferRelativeResize="0"/>
          <p:nvPr/>
        </p:nvPicPr>
        <p:blipFill rotWithShape="1">
          <a:blip r:embed="rId3">
            <a:alphaModFix/>
          </a:blip>
          <a:srcRect b="13648"/>
          <a:stretch/>
        </p:blipFill>
        <p:spPr>
          <a:xfrm>
            <a:off x="2802094" y="2667998"/>
            <a:ext cx="10880409" cy="5393651"/>
          </a:xfrm>
          <a:prstGeom prst="rect">
            <a:avLst/>
          </a:prstGeom>
          <a:noFill/>
          <a:ln>
            <a:noFill/>
          </a:ln>
        </p:spPr>
      </p:pic>
      <p:sp>
        <p:nvSpPr>
          <p:cNvPr id="570" name="Google Shape;570;p62"/>
          <p:cNvSpPr/>
          <p:nvPr/>
        </p:nvSpPr>
        <p:spPr>
          <a:xfrm>
            <a:off x="5679441" y="4104639"/>
            <a:ext cx="609600" cy="213361"/>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1" name="Google Shape;571;p62"/>
          <p:cNvSpPr/>
          <p:nvPr/>
        </p:nvSpPr>
        <p:spPr>
          <a:xfrm>
            <a:off x="6004560" y="4465319"/>
            <a:ext cx="1015999" cy="289561"/>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72" name="Google Shape;572;p62"/>
          <p:cNvCxnSpPr>
            <a:stCxn id="573" idx="3"/>
          </p:cNvCxnSpPr>
          <p:nvPr/>
        </p:nvCxnSpPr>
        <p:spPr>
          <a:xfrm>
            <a:off x="3598305" y="4120699"/>
            <a:ext cx="2118600" cy="88500"/>
          </a:xfrm>
          <a:prstGeom prst="straightConnector1">
            <a:avLst/>
          </a:prstGeom>
          <a:noFill/>
          <a:ln w="9525" cap="flat" cmpd="sng">
            <a:solidFill>
              <a:srgbClr val="FF0000"/>
            </a:solidFill>
            <a:prstDash val="solid"/>
            <a:miter lim="800000"/>
            <a:headEnd type="none" w="sm" len="sm"/>
            <a:tailEnd type="triangle" w="med" len="med"/>
          </a:ln>
        </p:spPr>
      </p:cxnSp>
      <p:sp>
        <p:nvSpPr>
          <p:cNvPr id="573" name="Google Shape;573;p62"/>
          <p:cNvSpPr/>
          <p:nvPr/>
        </p:nvSpPr>
        <p:spPr>
          <a:xfrm>
            <a:off x="885776" y="3165679"/>
            <a:ext cx="2712529" cy="1910039"/>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@Entity: To mark class as an entity i.e., JPA shall create the table for that class.</a:t>
            </a:r>
            <a:endParaRPr sz="1400" b="0" i="0" u="none" strike="noStrike" cap="none">
              <a:solidFill>
                <a:srgbClr val="000000"/>
              </a:solidFill>
              <a:latin typeface="Arial"/>
              <a:ea typeface="Arial"/>
              <a:cs typeface="Arial"/>
              <a:sym typeface="Arial"/>
            </a:endParaRPr>
          </a:p>
        </p:txBody>
      </p:sp>
      <p:cxnSp>
        <p:nvCxnSpPr>
          <p:cNvPr id="574" name="Google Shape;574;p62"/>
          <p:cNvCxnSpPr/>
          <p:nvPr/>
        </p:nvCxnSpPr>
        <p:spPr>
          <a:xfrm rot="10800000">
            <a:off x="7020559" y="4486887"/>
            <a:ext cx="5520823" cy="0"/>
          </a:xfrm>
          <a:prstGeom prst="straightConnector1">
            <a:avLst/>
          </a:prstGeom>
          <a:noFill/>
          <a:ln w="9525" cap="flat" cmpd="sng">
            <a:solidFill>
              <a:srgbClr val="FF0000"/>
            </a:solidFill>
            <a:prstDash val="solid"/>
            <a:miter lim="800000"/>
            <a:headEnd type="none" w="sm" len="sm"/>
            <a:tailEnd type="triangle" w="med" len="med"/>
          </a:ln>
        </p:spPr>
      </p:cxnSp>
      <p:sp>
        <p:nvSpPr>
          <p:cNvPr id="575" name="Google Shape;575;p62"/>
          <p:cNvSpPr/>
          <p:nvPr/>
        </p:nvSpPr>
        <p:spPr>
          <a:xfrm>
            <a:off x="11589660" y="3545641"/>
            <a:ext cx="3348858" cy="1892900"/>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@Id: To mark and attribute as a primary key. @Generatedvalue: for auto increment on primary key.</a:t>
            </a:r>
            <a:endParaRPr sz="1400" b="0" i="0" u="none" strike="noStrike" cap="none">
              <a:solidFill>
                <a:srgbClr val="000000"/>
              </a:solidFill>
              <a:latin typeface="Arial"/>
              <a:ea typeface="Arial"/>
              <a:cs typeface="Arial"/>
              <a:sym typeface="Arial"/>
            </a:endParaRPr>
          </a:p>
        </p:txBody>
      </p:sp>
      <p:pic>
        <p:nvPicPr>
          <p:cNvPr id="576" name="Google Shape;576;p62"/>
          <p:cNvPicPr preferRelativeResize="0"/>
          <p:nvPr/>
        </p:nvPicPr>
        <p:blipFill rotWithShape="1">
          <a:blip r:embed="rId4">
            <a:alphaModFix/>
          </a:blip>
          <a:srcRect t="6807" b="6798"/>
          <a:stretch/>
        </p:blipFill>
        <p:spPr>
          <a:xfrm>
            <a:off x="5418459" y="901295"/>
            <a:ext cx="5717657" cy="9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Admins.java: with JPA Annotation</a:t>
            </a:r>
            <a:endParaRPr/>
          </a:p>
        </p:txBody>
      </p:sp>
      <p:grpSp>
        <p:nvGrpSpPr>
          <p:cNvPr id="582" name="Google Shape;582;p63"/>
          <p:cNvGrpSpPr/>
          <p:nvPr/>
        </p:nvGrpSpPr>
        <p:grpSpPr>
          <a:xfrm>
            <a:off x="3753793" y="3164754"/>
            <a:ext cx="8800581" cy="4968380"/>
            <a:chOff x="5103801" y="2909158"/>
            <a:chExt cx="6048395" cy="1270869"/>
          </a:xfrm>
        </p:grpSpPr>
        <p:sp>
          <p:nvSpPr>
            <p:cNvPr id="583" name="Google Shape;583;p63"/>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93C47D"/>
                  </a:solidFill>
                  <a:latin typeface="Courier New"/>
                  <a:ea typeface="Courier New"/>
                  <a:cs typeface="Courier New"/>
                  <a:sym typeface="Courier New"/>
                </a:rPr>
                <a:t>@Entity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F2F2F2"/>
                  </a:solidFill>
                  <a:latin typeface="Courier New"/>
                  <a:ea typeface="Courier New"/>
                  <a:cs typeface="Courier New"/>
                  <a:sym typeface="Courier New"/>
                </a:rPr>
                <a:t>public class Admins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93C47D"/>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93C47D"/>
                  </a:solidFill>
                  <a:latin typeface="Courier New"/>
                  <a:ea typeface="Courier New"/>
                  <a:cs typeface="Courier New"/>
                  <a:sym typeface="Courier New"/>
                </a:rPr>
                <a:t>	@Id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93C47D"/>
                  </a:solidFill>
                  <a:latin typeface="Courier New"/>
                  <a:ea typeface="Courier New"/>
                  <a:cs typeface="Courier New"/>
                  <a:sym typeface="Courier New"/>
                </a:rPr>
                <a:t>	@GeneratedValue</a:t>
              </a:r>
              <a:r>
                <a:rPr lang="en-US" sz="2000" b="1" i="0" u="none" strike="noStrike" cap="none">
                  <a:solidFill>
                    <a:srgbClr val="F2F2F2"/>
                  </a:solidFill>
                  <a:latin typeface="Courier New"/>
                  <a:ea typeface="Courier New"/>
                  <a:cs typeface="Courier New"/>
                  <a:sym typeface="Courier New"/>
                </a:rPr>
                <a:t>(strategy = GenerationType.AUTO)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F2F2F2"/>
                  </a:solidFill>
                  <a:latin typeface="Courier New"/>
                  <a:ea typeface="Courier New"/>
                  <a:cs typeface="Courier New"/>
                  <a:sym typeface="Courier New"/>
                </a:rPr>
                <a:t>	Integer adminId;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F2F2F2"/>
                  </a:solidFill>
                  <a:latin typeface="Courier New"/>
                  <a:ea typeface="Courier New"/>
                  <a:cs typeface="Courier New"/>
                  <a:sym typeface="Courier New"/>
                </a:rPr>
                <a:t>	String email;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F2F2F2"/>
                  </a:solidFill>
                  <a:latin typeface="Courier New"/>
                  <a:ea typeface="Courier New"/>
                  <a:cs typeface="Courier New"/>
                  <a:sym typeface="Courier New"/>
                </a:rPr>
                <a:t>	String password;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F2F2F2"/>
                  </a:solidFill>
                  <a:latin typeface="Courier New"/>
                  <a:ea typeface="Courier New"/>
                  <a:cs typeface="Courier New"/>
                  <a:sym typeface="Courier New"/>
                </a:rPr>
                <a:t>	String fullName;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F2F2F2"/>
                  </a:solidFill>
                  <a:latin typeface="Courier New"/>
                  <a:ea typeface="Courier New"/>
                  <a:cs typeface="Courier New"/>
                  <a:sym typeface="Courier New"/>
                </a:rPr>
                <a:t>	Integer loginType;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F2F2F2"/>
                  </a:solidFill>
                  <a:latin typeface="Courier New"/>
                  <a:ea typeface="Courier New"/>
                  <a:cs typeface="Courier New"/>
                  <a:sym typeface="Courier New"/>
                </a:rPr>
                <a:t>	Date addedOn;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F2F2F2"/>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100"/>
                <a:buFont typeface="Arial"/>
                <a:buNone/>
              </a:pPr>
              <a:r>
                <a:rPr lang="en-US" sz="2000" b="1" i="0" u="none" strike="noStrike" cap="none">
                  <a:solidFill>
                    <a:srgbClr val="F2F2F2"/>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2000" b="1" i="0" u="none" strike="noStrike" cap="none">
                  <a:solidFill>
                    <a:srgbClr val="F2F2F2"/>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584" name="Google Shape;584;p63"/>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6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6" name="Google Shape;586;p63"/>
          <p:cNvSpPr/>
          <p:nvPr/>
        </p:nvSpPr>
        <p:spPr>
          <a:xfrm>
            <a:off x="2214445" y="1593440"/>
            <a:ext cx="11879273" cy="929365"/>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JPA will create the </a:t>
            </a:r>
            <a:r>
              <a:rPr lang="en-US" sz="2200" b="1" i="0" u="none" strike="noStrike" cap="none">
                <a:solidFill>
                  <a:schemeClr val="lt1"/>
                </a:solidFill>
                <a:latin typeface="Open Sans"/>
                <a:ea typeface="Open Sans"/>
                <a:cs typeface="Open Sans"/>
                <a:sym typeface="Open Sans"/>
              </a:rPr>
              <a:t>Admins Table </a:t>
            </a:r>
            <a:r>
              <a:rPr lang="en-US" sz="2200" b="0" i="0" u="none" strike="noStrike" cap="none">
                <a:solidFill>
                  <a:schemeClr val="lt1"/>
                </a:solidFill>
                <a:latin typeface="Open Sans"/>
                <a:ea typeface="Open Sans"/>
                <a:cs typeface="Open Sans"/>
                <a:sym typeface="Open Sans"/>
              </a:rPr>
              <a:t>automatically in the database with primary key as </a:t>
            </a:r>
            <a:r>
              <a:rPr lang="en-US" sz="2200" b="1" i="0" u="none" strike="noStrike" cap="none">
                <a:solidFill>
                  <a:schemeClr val="lt1"/>
                </a:solidFill>
                <a:latin typeface="Open Sans"/>
                <a:ea typeface="Open Sans"/>
                <a:cs typeface="Open Sans"/>
                <a:sym typeface="Open Sans"/>
              </a:rPr>
              <a:t>adminId</a:t>
            </a:r>
            <a:r>
              <a:rPr lang="en-US" sz="2200" b="0" i="0" u="none" strike="noStrike" cap="none">
                <a:solidFill>
                  <a:schemeClr val="lt1"/>
                </a:solidFill>
                <a:latin typeface="Open Sans"/>
                <a:ea typeface="Open Sans"/>
                <a:cs typeface="Open Sans"/>
                <a:sym typeface="Open Sans"/>
              </a:rPr>
              <a:t> and auto increment.</a:t>
            </a:r>
            <a:endParaRPr sz="1400" b="1" i="0" u="none" strike="noStrike" cap="none">
              <a:solidFill>
                <a:srgbClr val="000000"/>
              </a:solidFill>
              <a:latin typeface="Arial"/>
              <a:ea typeface="Arial"/>
              <a:cs typeface="Arial"/>
              <a:sym typeface="Arial"/>
            </a:endParaRPr>
          </a:p>
        </p:txBody>
      </p:sp>
      <p:pic>
        <p:nvPicPr>
          <p:cNvPr id="587" name="Google Shape;587;p63"/>
          <p:cNvPicPr preferRelativeResize="0"/>
          <p:nvPr/>
        </p:nvPicPr>
        <p:blipFill rotWithShape="1">
          <a:blip r:embed="rId3">
            <a:alphaModFix/>
          </a:blip>
          <a:srcRect t="6807" b="6798"/>
          <a:stretch/>
        </p:blipFill>
        <p:spPr>
          <a:xfrm>
            <a:off x="3668210" y="901295"/>
            <a:ext cx="9218155" cy="9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Users.java: with JPA Annotation</a:t>
            </a:r>
            <a:endParaRPr/>
          </a:p>
        </p:txBody>
      </p:sp>
      <p:grpSp>
        <p:nvGrpSpPr>
          <p:cNvPr id="593" name="Google Shape;593;p64"/>
          <p:cNvGrpSpPr/>
          <p:nvPr/>
        </p:nvGrpSpPr>
        <p:grpSpPr>
          <a:xfrm>
            <a:off x="1395413" y="1617213"/>
            <a:ext cx="9297686" cy="6354516"/>
            <a:chOff x="5103801" y="2909158"/>
            <a:chExt cx="6048395" cy="1270869"/>
          </a:xfrm>
        </p:grpSpPr>
        <p:sp>
          <p:nvSpPr>
            <p:cNvPr id="594" name="Google Shape;594;p64"/>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@Entity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public class Users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	@GeneratedValue</a:t>
              </a:r>
              <a:r>
                <a:rPr lang="en-US" sz="2000" b="1" i="0" u="none" strike="noStrike" cap="none">
                  <a:solidFill>
                    <a:srgbClr val="F2F2F2"/>
                  </a:solidFill>
                  <a:latin typeface="Courier New"/>
                  <a:ea typeface="Courier New"/>
                  <a:cs typeface="Courier New"/>
                  <a:sym typeface="Courier New"/>
                </a:rPr>
                <a:t>(strategy = GenerationType.AUTO)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Integer userId;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String email;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String password;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String fullName;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String street;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String city;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String state;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String country;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Integer pincode;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String image;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Long contact;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Date addedOn;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2F2F2"/>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595" name="Google Shape;595;p64"/>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6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7" name="Google Shape;597;p64"/>
          <p:cNvSpPr/>
          <p:nvPr/>
        </p:nvSpPr>
        <p:spPr>
          <a:xfrm>
            <a:off x="11252936" y="3359753"/>
            <a:ext cx="4152803" cy="242449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JPA will create the </a:t>
            </a:r>
            <a:r>
              <a:rPr lang="en-US" sz="2200" b="1" i="0" u="none" strike="noStrike" cap="none">
                <a:solidFill>
                  <a:schemeClr val="lt1"/>
                </a:solidFill>
                <a:latin typeface="Open Sans"/>
                <a:ea typeface="Open Sans"/>
                <a:cs typeface="Open Sans"/>
                <a:sym typeface="Open Sans"/>
              </a:rPr>
              <a:t>Users Table</a:t>
            </a:r>
            <a:r>
              <a:rPr lang="en-US" sz="2200" b="0" i="0" u="none" strike="noStrike" cap="none">
                <a:solidFill>
                  <a:schemeClr val="lt1"/>
                </a:solidFill>
                <a:latin typeface="Open Sans"/>
                <a:ea typeface="Open Sans"/>
                <a:cs typeface="Open Sans"/>
                <a:sym typeface="Open Sans"/>
              </a:rPr>
              <a:t> automatically in the database with primary key as </a:t>
            </a:r>
            <a:r>
              <a:rPr lang="en-US" sz="2200" b="1" i="0" u="none" strike="noStrike" cap="none">
                <a:solidFill>
                  <a:schemeClr val="lt1"/>
                </a:solidFill>
                <a:latin typeface="Open Sans"/>
                <a:ea typeface="Open Sans"/>
                <a:cs typeface="Open Sans"/>
                <a:sym typeface="Open Sans"/>
              </a:rPr>
              <a:t>userId</a:t>
            </a:r>
            <a:r>
              <a:rPr lang="en-US" sz="2200" b="0" i="0" u="none" strike="noStrike" cap="none">
                <a:solidFill>
                  <a:schemeClr val="lt1"/>
                </a:solidFill>
                <a:latin typeface="Open Sans"/>
                <a:ea typeface="Open Sans"/>
                <a:cs typeface="Open Sans"/>
                <a:sym typeface="Open Sans"/>
              </a:rPr>
              <a:t> and auto increment.</a:t>
            </a:r>
            <a:endParaRPr sz="1400" b="0" i="0" u="none" strike="noStrike" cap="none">
              <a:solidFill>
                <a:srgbClr val="000000"/>
              </a:solidFill>
              <a:latin typeface="Arial"/>
              <a:ea typeface="Arial"/>
              <a:cs typeface="Arial"/>
              <a:sym typeface="Arial"/>
            </a:endParaRPr>
          </a:p>
        </p:txBody>
      </p:sp>
      <p:pic>
        <p:nvPicPr>
          <p:cNvPr id="598" name="Google Shape;598;p64"/>
          <p:cNvPicPr preferRelativeResize="0"/>
          <p:nvPr/>
        </p:nvPicPr>
        <p:blipFill rotWithShape="1">
          <a:blip r:embed="rId3">
            <a:alphaModFix/>
          </a:blip>
          <a:srcRect t="6807" b="6798"/>
          <a:stretch/>
        </p:blipFill>
        <p:spPr>
          <a:xfrm>
            <a:off x="4104750" y="901295"/>
            <a:ext cx="8345075" cy="9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Categories.java: with JPA Annotation</a:t>
            </a:r>
            <a:endParaRPr/>
          </a:p>
        </p:txBody>
      </p:sp>
      <p:grpSp>
        <p:nvGrpSpPr>
          <p:cNvPr id="604" name="Google Shape;604;p65"/>
          <p:cNvGrpSpPr/>
          <p:nvPr/>
        </p:nvGrpSpPr>
        <p:grpSpPr>
          <a:xfrm>
            <a:off x="3700784" y="2903826"/>
            <a:ext cx="8906599" cy="5323440"/>
            <a:chOff x="5103801" y="2909158"/>
            <a:chExt cx="6048395" cy="1270869"/>
          </a:xfrm>
        </p:grpSpPr>
        <p:sp>
          <p:nvSpPr>
            <p:cNvPr id="605" name="Google Shape;605;p65"/>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84A575"/>
                  </a:solidFill>
                  <a:latin typeface="Courier New"/>
                  <a:ea typeface="Courier New"/>
                  <a:cs typeface="Courier New"/>
                  <a:sym typeface="Courier New"/>
                </a:rPr>
                <a:t>@Entity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public class Categories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84A575"/>
                  </a:solidFill>
                  <a:latin typeface="Courier New"/>
                  <a:ea typeface="Courier New"/>
                  <a:cs typeface="Courier New"/>
                  <a:sym typeface="Courier New"/>
                </a:rPr>
                <a:t>	@GeneratedValue</a:t>
              </a:r>
              <a:r>
                <a:rPr lang="en-US" sz="2000" b="1" i="0" u="none" strike="noStrike" cap="none">
                  <a:solidFill>
                    <a:schemeClr val="lt1"/>
                  </a:solidFill>
                  <a:latin typeface="Courier New"/>
                  <a:ea typeface="Courier New"/>
                  <a:cs typeface="Courier New"/>
                  <a:sym typeface="Courier New"/>
                </a:rPr>
                <a:t>(strategy = GenerationType.AUTO)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categoryId;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String categoryName;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String categoryDescription;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String catgeoryImageUrl;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active;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Date addedOn;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606" name="Google Shape;606;p65"/>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6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8" name="Google Shape;608;p65"/>
          <p:cNvSpPr/>
          <p:nvPr/>
        </p:nvSpPr>
        <p:spPr>
          <a:xfrm>
            <a:off x="2327948" y="1624805"/>
            <a:ext cx="11652270" cy="940823"/>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JPA will create the </a:t>
            </a:r>
            <a:r>
              <a:rPr lang="en-US" sz="2200" b="1" i="0" u="none" strike="noStrike" cap="none">
                <a:solidFill>
                  <a:schemeClr val="lt1"/>
                </a:solidFill>
                <a:latin typeface="Open Sans"/>
                <a:ea typeface="Open Sans"/>
                <a:cs typeface="Open Sans"/>
                <a:sym typeface="Open Sans"/>
              </a:rPr>
              <a:t>Categories Table </a:t>
            </a:r>
            <a:r>
              <a:rPr lang="en-US" sz="2200" b="0" i="0" u="none" strike="noStrike" cap="none">
                <a:solidFill>
                  <a:schemeClr val="lt1"/>
                </a:solidFill>
                <a:latin typeface="Open Sans"/>
                <a:ea typeface="Open Sans"/>
                <a:cs typeface="Open Sans"/>
                <a:sym typeface="Open Sans"/>
              </a:rPr>
              <a:t>automatically in the database with primary key as </a:t>
            </a:r>
            <a:r>
              <a:rPr lang="en-US" sz="2200" b="1" i="0" u="none" strike="noStrike" cap="none">
                <a:solidFill>
                  <a:schemeClr val="lt1"/>
                </a:solidFill>
                <a:latin typeface="Open Sans"/>
                <a:ea typeface="Open Sans"/>
                <a:cs typeface="Open Sans"/>
                <a:sym typeface="Open Sans"/>
              </a:rPr>
              <a:t>userId</a:t>
            </a:r>
            <a:r>
              <a:rPr lang="en-US" sz="2200" b="0" i="0" u="none" strike="noStrike" cap="none">
                <a:solidFill>
                  <a:schemeClr val="lt1"/>
                </a:solidFill>
                <a:latin typeface="Open Sans"/>
                <a:ea typeface="Open Sans"/>
                <a:cs typeface="Open Sans"/>
                <a:sym typeface="Open Sans"/>
              </a:rPr>
              <a:t> and auto increment</a:t>
            </a:r>
            <a:endParaRPr sz="1400" b="0" i="0" u="none" strike="noStrike" cap="none">
              <a:solidFill>
                <a:srgbClr val="000000"/>
              </a:solidFill>
              <a:latin typeface="Arial"/>
              <a:ea typeface="Arial"/>
              <a:cs typeface="Arial"/>
              <a:sym typeface="Arial"/>
            </a:endParaRPr>
          </a:p>
        </p:txBody>
      </p:sp>
      <p:pic>
        <p:nvPicPr>
          <p:cNvPr id="609" name="Google Shape;609;p65"/>
          <p:cNvPicPr preferRelativeResize="0"/>
          <p:nvPr/>
        </p:nvPicPr>
        <p:blipFill rotWithShape="1">
          <a:blip r:embed="rId3">
            <a:alphaModFix/>
          </a:blip>
          <a:srcRect t="6807" b="6798"/>
          <a:stretch/>
        </p:blipFill>
        <p:spPr>
          <a:xfrm>
            <a:off x="3713844" y="901295"/>
            <a:ext cx="9126886" cy="9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Orders.java: with JPA Annotation</a:t>
            </a:r>
            <a:endParaRPr/>
          </a:p>
        </p:txBody>
      </p:sp>
      <p:grpSp>
        <p:nvGrpSpPr>
          <p:cNvPr id="615" name="Google Shape;615;p66"/>
          <p:cNvGrpSpPr/>
          <p:nvPr/>
        </p:nvGrpSpPr>
        <p:grpSpPr>
          <a:xfrm>
            <a:off x="1096834" y="1610741"/>
            <a:ext cx="9410181" cy="6404162"/>
            <a:chOff x="5103801" y="2909158"/>
            <a:chExt cx="6048395" cy="1270869"/>
          </a:xfrm>
        </p:grpSpPr>
        <p:sp>
          <p:nvSpPr>
            <p:cNvPr id="616" name="Google Shape;616;p66"/>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84A575"/>
                  </a:solidFill>
                  <a:latin typeface="Courier New"/>
                  <a:ea typeface="Courier New"/>
                  <a:cs typeface="Courier New"/>
                  <a:sym typeface="Courier New"/>
                </a:rPr>
                <a:t>@Entity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public class Admins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a:t>
              </a:r>
              <a:r>
                <a:rPr lang="en-US" sz="1800" b="0" i="0" u="none" strike="noStrike" cap="none">
                  <a:solidFill>
                    <a:srgbClr val="84A575"/>
                  </a:solidFill>
                  <a:latin typeface="Courier New"/>
                  <a:ea typeface="Courier New"/>
                  <a:cs typeface="Courier New"/>
                  <a:sym typeface="Courier New"/>
                </a:rPr>
                <a: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84A575"/>
                  </a:solidFill>
                  <a:latin typeface="Courier New"/>
                  <a:ea typeface="Courier New"/>
                  <a:cs typeface="Courier New"/>
                  <a:sym typeface="Courier New"/>
                </a:rPr>
                <a:t>	@GeneratedValue</a:t>
              </a:r>
              <a:r>
                <a:rPr lang="en-US" sz="1800" b="0" i="0" u="none" strike="noStrike" cap="none">
                  <a:solidFill>
                    <a:schemeClr val="lt1"/>
                  </a:solidFill>
                  <a:latin typeface="Courier New"/>
                  <a:ea typeface="Courier New"/>
                  <a:cs typeface="Courier New"/>
                  <a:sym typeface="Courier New"/>
                </a:rPr>
                <a:t>(strategy = GenerationType.AUTO)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Integer orderId;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Date orderDate;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String orderStatus;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Integer totalItems;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Double itemsSubTotal;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Double shipmentCharges;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Double totalAmount;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Integer paymentStatus;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String paymentStatusTitle;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Integer paymentMethod;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String paymentMethodTitle;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Integer userId;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String 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String email;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Long contact;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chemeClr val="lt1"/>
                  </a:solidFill>
                  <a:latin typeface="Courier New"/>
                  <a:ea typeface="Courier New"/>
                  <a:cs typeface="Courier New"/>
                  <a:sym typeface="Courier New"/>
                </a:rPr>
                <a:t>	String address;	//…}</a:t>
              </a:r>
              <a:endParaRPr sz="1400" b="0" i="0" u="none" strike="noStrike" cap="none">
                <a:solidFill>
                  <a:srgbClr val="000000"/>
                </a:solidFill>
                <a:latin typeface="Arial"/>
                <a:ea typeface="Arial"/>
                <a:cs typeface="Arial"/>
                <a:sym typeface="Arial"/>
              </a:endParaRPr>
            </a:p>
          </p:txBody>
        </p:sp>
        <p:sp>
          <p:nvSpPr>
            <p:cNvPr id="617" name="Google Shape;617;p66"/>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6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9" name="Google Shape;619;p66"/>
          <p:cNvSpPr/>
          <p:nvPr/>
        </p:nvSpPr>
        <p:spPr>
          <a:xfrm>
            <a:off x="11212134" y="3551196"/>
            <a:ext cx="4220396" cy="2041608"/>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JPA will create the </a:t>
            </a:r>
            <a:r>
              <a:rPr lang="en-US" sz="2200" b="1" i="0" u="none" strike="noStrike" cap="none">
                <a:solidFill>
                  <a:schemeClr val="lt1"/>
                </a:solidFill>
                <a:latin typeface="Open Sans"/>
                <a:ea typeface="Open Sans"/>
                <a:cs typeface="Open Sans"/>
                <a:sym typeface="Open Sans"/>
              </a:rPr>
              <a:t>Orders Table</a:t>
            </a:r>
            <a:r>
              <a:rPr lang="en-US" sz="2200" b="0" i="0" u="none" strike="noStrike" cap="none">
                <a:solidFill>
                  <a:schemeClr val="lt1"/>
                </a:solidFill>
                <a:latin typeface="Open Sans"/>
                <a:ea typeface="Open Sans"/>
                <a:cs typeface="Open Sans"/>
                <a:sym typeface="Open Sans"/>
              </a:rPr>
              <a:t> automatically in the database with primary key as </a:t>
            </a:r>
            <a:r>
              <a:rPr lang="en-US" sz="2200" b="1" i="0" u="none" strike="noStrike" cap="none">
                <a:solidFill>
                  <a:schemeClr val="lt1"/>
                </a:solidFill>
                <a:latin typeface="Open Sans"/>
                <a:ea typeface="Open Sans"/>
                <a:cs typeface="Open Sans"/>
                <a:sym typeface="Open Sans"/>
              </a:rPr>
              <a:t>orderId</a:t>
            </a:r>
            <a:r>
              <a:rPr lang="en-US" sz="2200" b="0" i="0" u="none" strike="noStrike" cap="none">
                <a:solidFill>
                  <a:schemeClr val="lt1"/>
                </a:solidFill>
                <a:latin typeface="Open Sans"/>
                <a:ea typeface="Open Sans"/>
                <a:cs typeface="Open Sans"/>
                <a:sym typeface="Open Sans"/>
              </a:rPr>
              <a:t> and auto increment.</a:t>
            </a:r>
            <a:endParaRPr sz="1400" b="0" i="0" u="none" strike="noStrike" cap="none">
              <a:solidFill>
                <a:srgbClr val="000000"/>
              </a:solidFill>
              <a:latin typeface="Arial"/>
              <a:ea typeface="Arial"/>
              <a:cs typeface="Arial"/>
              <a:sym typeface="Arial"/>
            </a:endParaRPr>
          </a:p>
        </p:txBody>
      </p:sp>
      <p:pic>
        <p:nvPicPr>
          <p:cNvPr id="620" name="Google Shape;620;p66"/>
          <p:cNvPicPr preferRelativeResize="0"/>
          <p:nvPr/>
        </p:nvPicPr>
        <p:blipFill rotWithShape="1">
          <a:blip r:embed="rId3">
            <a:alphaModFix/>
          </a:blip>
          <a:srcRect t="6807" b="6798"/>
          <a:stretch/>
        </p:blipFill>
        <p:spPr>
          <a:xfrm>
            <a:off x="4020882" y="901295"/>
            <a:ext cx="8512811" cy="9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OrderItems.java: with JPA Annotation</a:t>
            </a:r>
            <a:endParaRPr/>
          </a:p>
        </p:txBody>
      </p:sp>
      <p:grpSp>
        <p:nvGrpSpPr>
          <p:cNvPr id="626" name="Google Shape;626;p67"/>
          <p:cNvGrpSpPr/>
          <p:nvPr/>
        </p:nvGrpSpPr>
        <p:grpSpPr>
          <a:xfrm>
            <a:off x="1098040" y="1663787"/>
            <a:ext cx="9781242" cy="5948290"/>
            <a:chOff x="5103801" y="2909158"/>
            <a:chExt cx="6048395" cy="1270869"/>
          </a:xfrm>
        </p:grpSpPr>
        <p:sp>
          <p:nvSpPr>
            <p:cNvPr id="627" name="Google Shape;627;p67"/>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84A575"/>
                  </a:solidFill>
                  <a:latin typeface="Courier New"/>
                  <a:ea typeface="Courier New"/>
                  <a:cs typeface="Courier New"/>
                  <a:sym typeface="Courier New"/>
                </a:rPr>
                <a:t>@Entity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public class OrderItems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84A575"/>
                  </a:solidFill>
                  <a:latin typeface="Courier New"/>
                  <a:ea typeface="Courier New"/>
                  <a:cs typeface="Courier New"/>
                  <a:sym typeface="Courier New"/>
                </a:rPr>
                <a:t>	@GeneratedValue</a:t>
              </a:r>
              <a:r>
                <a:rPr lang="en-US" sz="2000" b="1" i="0" u="none" strike="noStrike" cap="none">
                  <a:solidFill>
                    <a:schemeClr val="lt1"/>
                  </a:solidFill>
                  <a:latin typeface="Courier New"/>
                  <a:ea typeface="Courier New"/>
                  <a:cs typeface="Courier New"/>
                  <a:sym typeface="Courier New"/>
                </a:rPr>
                <a:t>(strategy = GenerationType.AUTO)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orderItemId;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orderId;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productId;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String productTitle;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String productDescription;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String productCode;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String productImg;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String productCategory;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price;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quantity;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totalPrice;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628" name="Google Shape;628;p67"/>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6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0" name="Google Shape;630;p67"/>
          <p:cNvSpPr/>
          <p:nvPr/>
        </p:nvSpPr>
        <p:spPr>
          <a:xfrm>
            <a:off x="11158603" y="3444382"/>
            <a:ext cx="4422710" cy="2255236"/>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JPA will create the </a:t>
            </a:r>
            <a:r>
              <a:rPr lang="en-US" sz="2200" b="1" i="0" u="none" strike="noStrike" cap="none">
                <a:solidFill>
                  <a:schemeClr val="lt1"/>
                </a:solidFill>
                <a:latin typeface="Open Sans"/>
                <a:ea typeface="Open Sans"/>
                <a:cs typeface="Open Sans"/>
                <a:sym typeface="Open Sans"/>
              </a:rPr>
              <a:t>OrderItems Table</a:t>
            </a:r>
            <a:r>
              <a:rPr lang="en-US" sz="2200" b="0" i="0" u="none" strike="noStrike" cap="none">
                <a:solidFill>
                  <a:schemeClr val="lt1"/>
                </a:solidFill>
                <a:latin typeface="Open Sans"/>
                <a:ea typeface="Open Sans"/>
                <a:cs typeface="Open Sans"/>
                <a:sym typeface="Open Sans"/>
              </a:rPr>
              <a:t> automatically in the database with primary key as </a:t>
            </a:r>
            <a:r>
              <a:rPr lang="en-US" sz="2200" b="1" i="0" u="none" strike="noStrike" cap="none">
                <a:solidFill>
                  <a:schemeClr val="lt1"/>
                </a:solidFill>
                <a:latin typeface="Open Sans"/>
                <a:ea typeface="Open Sans"/>
                <a:cs typeface="Open Sans"/>
                <a:sym typeface="Open Sans"/>
              </a:rPr>
              <a:t>orderItemId</a:t>
            </a:r>
            <a:r>
              <a:rPr lang="en-US" sz="2200" b="0" i="0" u="none" strike="noStrike" cap="none">
                <a:solidFill>
                  <a:schemeClr val="lt1"/>
                </a:solidFill>
                <a:latin typeface="Open Sans"/>
                <a:ea typeface="Open Sans"/>
                <a:cs typeface="Open Sans"/>
                <a:sym typeface="Open Sans"/>
              </a:rPr>
              <a:t> and auto increment.</a:t>
            </a:r>
            <a:endParaRPr sz="1400" b="0" i="0" u="none" strike="noStrike" cap="none">
              <a:solidFill>
                <a:srgbClr val="000000"/>
              </a:solidFill>
              <a:latin typeface="Arial"/>
              <a:ea typeface="Arial"/>
              <a:cs typeface="Arial"/>
              <a:sym typeface="Arial"/>
            </a:endParaRPr>
          </a:p>
        </p:txBody>
      </p:sp>
      <p:pic>
        <p:nvPicPr>
          <p:cNvPr id="631" name="Google Shape;631;p67"/>
          <p:cNvPicPr preferRelativeResize="0"/>
          <p:nvPr/>
        </p:nvPicPr>
        <p:blipFill rotWithShape="1">
          <a:blip r:embed="rId3">
            <a:alphaModFix/>
          </a:blip>
          <a:srcRect t="6807" b="6798"/>
          <a:stretch/>
        </p:blipFill>
        <p:spPr>
          <a:xfrm>
            <a:off x="3384659" y="901295"/>
            <a:ext cx="9785257" cy="9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6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Products.java: with JPA Annotation</a:t>
            </a:r>
            <a:endParaRPr/>
          </a:p>
        </p:txBody>
      </p:sp>
      <p:grpSp>
        <p:nvGrpSpPr>
          <p:cNvPr id="637" name="Google Shape;637;p68"/>
          <p:cNvGrpSpPr/>
          <p:nvPr/>
        </p:nvGrpSpPr>
        <p:grpSpPr>
          <a:xfrm>
            <a:off x="1554890" y="2501917"/>
            <a:ext cx="13123946" cy="5741967"/>
            <a:chOff x="5100377" y="2939182"/>
            <a:chExt cx="6051819" cy="1137632"/>
          </a:xfrm>
        </p:grpSpPr>
        <p:sp>
          <p:nvSpPr>
            <p:cNvPr id="638" name="Google Shape;638;p68"/>
            <p:cNvSpPr/>
            <p:nvPr/>
          </p:nvSpPr>
          <p:spPr>
            <a:xfrm>
              <a:off x="5113354" y="2953738"/>
              <a:ext cx="6022442" cy="112307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84A575"/>
                  </a:solidFill>
                  <a:latin typeface="Courier New"/>
                  <a:ea typeface="Courier New"/>
                  <a:cs typeface="Courier New"/>
                  <a:sym typeface="Courier New"/>
                </a:rPr>
                <a:t>@Entity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public class Products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a:t>
              </a:r>
              <a:r>
                <a:rPr lang="en-US" sz="1900" b="1" i="0" u="none" strike="noStrike" cap="none">
                  <a:solidFill>
                    <a:srgbClr val="84A575"/>
                  </a:solidFill>
                  <a:latin typeface="Courier New"/>
                  <a:ea typeface="Courier New"/>
                  <a:cs typeface="Courier New"/>
                  <a:sym typeface="Courier New"/>
                </a:rPr>
                <a: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84A575"/>
                  </a:solidFill>
                  <a:latin typeface="Courier New"/>
                  <a:ea typeface="Courier New"/>
                  <a:cs typeface="Courier New"/>
                  <a:sym typeface="Courier New"/>
                </a:rPr>
                <a:t>	@GeneratedValue</a:t>
              </a:r>
              <a:r>
                <a:rPr lang="en-US" sz="1900" b="1" i="0" u="none" strike="noStrike" cap="none">
                  <a:solidFill>
                    <a:srgbClr val="F2F2F2"/>
                  </a:solidFill>
                  <a:latin typeface="Courier New"/>
                  <a:ea typeface="Courier New"/>
                  <a:cs typeface="Courier New"/>
                  <a:sym typeface="Courier New"/>
                </a:rPr>
                <a:t>(strategy = GenerationType.AUTO)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Integer productId;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String productTitle;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String productDescription;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String productCode;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a:t>
              </a:r>
              <a:r>
                <a:rPr lang="en-US" sz="1900" b="1" i="0" u="none" strike="noStrike" cap="none">
                  <a:solidFill>
                    <a:srgbClr val="84A575"/>
                  </a:solidFill>
                  <a:latin typeface="Courier New"/>
                  <a:ea typeface="Courier New"/>
                  <a:cs typeface="Courier New"/>
                  <a:sym typeface="Courier New"/>
                </a:rPr>
                <a:t>@ElementCollection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a:t>
              </a:r>
              <a:r>
                <a:rPr lang="en-US" sz="1900" b="1" i="0" u="none" strike="noStrike" cap="none">
                  <a:solidFill>
                    <a:srgbClr val="84A575"/>
                  </a:solidFill>
                  <a:latin typeface="Courier New"/>
                  <a:ea typeface="Courier New"/>
                  <a:cs typeface="Courier New"/>
                  <a:sym typeface="Courier New"/>
                </a:rPr>
                <a:t>@CollectionTable</a:t>
              </a:r>
              <a:r>
                <a:rPr lang="en-US" sz="1900" b="1" i="0" u="none" strike="noStrike" cap="none">
                  <a:solidFill>
                    <a:srgbClr val="F2F2F2"/>
                  </a:solidFill>
                  <a:latin typeface="Courier New"/>
                  <a:ea typeface="Courier New"/>
                  <a:cs typeface="Courier New"/>
                  <a:sym typeface="Courier New"/>
                </a:rPr>
                <a:t>(name = "Images", joinColumns = @JoinColumn(name = "id"))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a:t>
              </a:r>
              <a:r>
                <a:rPr lang="en-US" sz="1900" b="1" i="0" u="none" strike="noStrike" cap="none">
                  <a:solidFill>
                    <a:srgbClr val="84A575"/>
                  </a:solidFill>
                  <a:latin typeface="Courier New"/>
                  <a:ea typeface="Courier New"/>
                  <a:cs typeface="Courier New"/>
                  <a:sym typeface="Courier New"/>
                </a:rPr>
                <a:t>@Column</a:t>
              </a:r>
              <a:r>
                <a:rPr lang="en-US" sz="1900" b="1" i="0" u="none" strike="noStrike" cap="none">
                  <a:solidFill>
                    <a:srgbClr val="F2F2F2"/>
                  </a:solidFill>
                  <a:latin typeface="Courier New"/>
                  <a:ea typeface="Courier New"/>
                  <a:cs typeface="Courier New"/>
                  <a:sym typeface="Courier New"/>
                </a:rPr>
                <a:t>(name = "list")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List&lt;String&gt; images;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Integer categoryId;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Integer thumnailImage;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Integer price;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Date addedOn;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	Integer rating;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900" b="1" i="0" u="none" strike="noStrike" cap="none">
                  <a:solidFill>
                    <a:srgbClr val="F2F2F2"/>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900" b="1" i="0" u="none" strike="noStrike" cap="none">
                  <a:solidFill>
                    <a:srgbClr val="F2F2F2"/>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639" name="Google Shape;639;p68"/>
            <p:cNvSpPr/>
            <p:nvPr/>
          </p:nvSpPr>
          <p:spPr>
            <a:xfrm>
              <a:off x="5103801" y="2939182"/>
              <a:ext cx="6048395" cy="29453"/>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68"/>
            <p:cNvSpPr/>
            <p:nvPr/>
          </p:nvSpPr>
          <p:spPr>
            <a:xfrm>
              <a:off x="5100377" y="4046784"/>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1" name="Google Shape;641;p68"/>
          <p:cNvSpPr/>
          <p:nvPr/>
        </p:nvSpPr>
        <p:spPr>
          <a:xfrm>
            <a:off x="2123412" y="1305659"/>
            <a:ext cx="11994328" cy="882967"/>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JPA will create the </a:t>
            </a:r>
            <a:r>
              <a:rPr lang="en-US" sz="2200" b="1" i="0" u="none" strike="noStrike" cap="none">
                <a:solidFill>
                  <a:schemeClr val="lt1"/>
                </a:solidFill>
                <a:latin typeface="Open Sans"/>
                <a:ea typeface="Open Sans"/>
                <a:cs typeface="Open Sans"/>
                <a:sym typeface="Open Sans"/>
              </a:rPr>
              <a:t>Products Table</a:t>
            </a:r>
            <a:r>
              <a:rPr lang="en-US" sz="2200" b="0" i="0" u="none" strike="noStrike" cap="none">
                <a:solidFill>
                  <a:schemeClr val="lt1"/>
                </a:solidFill>
                <a:latin typeface="Open Sans"/>
                <a:ea typeface="Open Sans"/>
                <a:cs typeface="Open Sans"/>
                <a:sym typeface="Open Sans"/>
              </a:rPr>
              <a:t> automatically in the database with primary key as </a:t>
            </a:r>
            <a:r>
              <a:rPr lang="en-US" sz="2200" b="1" i="0" u="none" strike="noStrike" cap="none">
                <a:solidFill>
                  <a:schemeClr val="lt1"/>
                </a:solidFill>
                <a:latin typeface="Open Sans"/>
                <a:ea typeface="Open Sans"/>
                <a:cs typeface="Open Sans"/>
                <a:sym typeface="Open Sans"/>
              </a:rPr>
              <a:t>productId</a:t>
            </a:r>
            <a:r>
              <a:rPr lang="en-US" sz="2200" b="0" i="0" u="none" strike="noStrike" cap="none">
                <a:solidFill>
                  <a:schemeClr val="lt1"/>
                </a:solidFill>
                <a:latin typeface="Open Sans"/>
                <a:ea typeface="Open Sans"/>
                <a:cs typeface="Open Sans"/>
                <a:sym typeface="Open Sans"/>
              </a:rPr>
              <a:t> and auto increment.</a:t>
            </a:r>
            <a:endParaRPr sz="1400" b="0" i="0" u="none" strike="noStrike" cap="none">
              <a:solidFill>
                <a:srgbClr val="000000"/>
              </a:solidFill>
              <a:latin typeface="Arial"/>
              <a:ea typeface="Arial"/>
              <a:cs typeface="Arial"/>
              <a:sym typeface="Arial"/>
            </a:endParaRPr>
          </a:p>
        </p:txBody>
      </p:sp>
      <p:pic>
        <p:nvPicPr>
          <p:cNvPr id="642" name="Google Shape;642;p68"/>
          <p:cNvPicPr preferRelativeResize="0"/>
          <p:nvPr/>
        </p:nvPicPr>
        <p:blipFill rotWithShape="1">
          <a:blip r:embed="rId3">
            <a:alphaModFix/>
          </a:blip>
          <a:srcRect t="6807" b="6798"/>
          <a:stretch/>
        </p:blipFill>
        <p:spPr>
          <a:xfrm>
            <a:off x="3575567" y="901295"/>
            <a:ext cx="9403440" cy="9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Shipments.java: with JPA Annotation</a:t>
            </a:r>
            <a:endParaRPr/>
          </a:p>
        </p:txBody>
      </p:sp>
      <p:grpSp>
        <p:nvGrpSpPr>
          <p:cNvPr id="648" name="Google Shape;648;p69"/>
          <p:cNvGrpSpPr/>
          <p:nvPr/>
        </p:nvGrpSpPr>
        <p:grpSpPr>
          <a:xfrm>
            <a:off x="3732926" y="2700410"/>
            <a:ext cx="8842316" cy="5718412"/>
            <a:chOff x="5103801" y="2909158"/>
            <a:chExt cx="6048395" cy="1270869"/>
          </a:xfrm>
        </p:grpSpPr>
        <p:sp>
          <p:nvSpPr>
            <p:cNvPr id="649" name="Google Shape;649;p69"/>
            <p:cNvSpPr/>
            <p:nvPr/>
          </p:nvSpPr>
          <p:spPr>
            <a:xfrm>
              <a:off x="5113355"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84A575"/>
                  </a:solidFill>
                  <a:latin typeface="Courier New"/>
                  <a:ea typeface="Courier New"/>
                  <a:cs typeface="Courier New"/>
                  <a:sym typeface="Courier New"/>
                </a:rPr>
                <a:t>@Entity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public class Shipments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84A575"/>
                  </a:solidFill>
                  <a:latin typeface="Courier New"/>
                  <a:ea typeface="Courier New"/>
                  <a:cs typeface="Courier New"/>
                  <a:sym typeface="Courier New"/>
                </a:rPr>
                <a:t>	@GeneratedValue</a:t>
              </a:r>
              <a:r>
                <a:rPr lang="en-US" sz="2000" b="1" i="0" u="none" strike="noStrike" cap="none">
                  <a:solidFill>
                    <a:schemeClr val="lt1"/>
                  </a:solidFill>
                  <a:latin typeface="Courier New"/>
                  <a:ea typeface="Courier New"/>
                  <a:cs typeface="Courier New"/>
                  <a:sym typeface="Courier New"/>
                </a:rPr>
                <a:t>(strategy = GenerationType.AUTO)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shipmentId;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orderId;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shipmentStatus;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String shipmentTitle;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Date shipmentDate;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String shipmentMethod;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String shipmentCompany;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Date expectedDeliveryDate;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650" name="Google Shape;650;p69"/>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6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2" name="Google Shape;652;p69"/>
          <p:cNvSpPr/>
          <p:nvPr/>
        </p:nvSpPr>
        <p:spPr>
          <a:xfrm>
            <a:off x="2327947" y="1440252"/>
            <a:ext cx="11652270" cy="106480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JPA will create the </a:t>
            </a:r>
            <a:r>
              <a:rPr lang="en-US" sz="2200" b="1" i="0" u="none" strike="noStrike" cap="none">
                <a:solidFill>
                  <a:schemeClr val="lt1"/>
                </a:solidFill>
                <a:latin typeface="Open Sans"/>
                <a:ea typeface="Open Sans"/>
                <a:cs typeface="Open Sans"/>
                <a:sym typeface="Open Sans"/>
              </a:rPr>
              <a:t>Shipments Table</a:t>
            </a:r>
            <a:r>
              <a:rPr lang="en-US" sz="2200" b="0" i="0" u="none" strike="noStrike" cap="none">
                <a:solidFill>
                  <a:schemeClr val="lt1"/>
                </a:solidFill>
                <a:latin typeface="Open Sans"/>
                <a:ea typeface="Open Sans"/>
                <a:cs typeface="Open Sans"/>
                <a:sym typeface="Open Sans"/>
              </a:rPr>
              <a:t> automatically in the database with primary key as </a:t>
            </a:r>
            <a:r>
              <a:rPr lang="en-US" sz="2200" b="1" i="0" u="none" strike="noStrike" cap="none">
                <a:solidFill>
                  <a:schemeClr val="lt1"/>
                </a:solidFill>
                <a:latin typeface="Open Sans"/>
                <a:ea typeface="Open Sans"/>
                <a:cs typeface="Open Sans"/>
                <a:sym typeface="Open Sans"/>
              </a:rPr>
              <a:t>shipmentId</a:t>
            </a:r>
            <a:r>
              <a:rPr lang="en-US" sz="2200" b="0" i="0" u="none" strike="noStrike" cap="none">
                <a:solidFill>
                  <a:schemeClr val="lt1"/>
                </a:solidFill>
                <a:latin typeface="Open Sans"/>
                <a:ea typeface="Open Sans"/>
                <a:cs typeface="Open Sans"/>
                <a:sym typeface="Open Sans"/>
              </a:rPr>
              <a:t> and auto increment.</a:t>
            </a:r>
            <a:endParaRPr sz="1400" b="0" i="0" u="none" strike="noStrike" cap="none">
              <a:solidFill>
                <a:srgbClr val="000000"/>
              </a:solidFill>
              <a:latin typeface="Arial"/>
              <a:ea typeface="Arial"/>
              <a:cs typeface="Arial"/>
              <a:sym typeface="Arial"/>
            </a:endParaRPr>
          </a:p>
        </p:txBody>
      </p:sp>
      <p:pic>
        <p:nvPicPr>
          <p:cNvPr id="653" name="Google Shape;653;p69"/>
          <p:cNvPicPr preferRelativeResize="0"/>
          <p:nvPr/>
        </p:nvPicPr>
        <p:blipFill rotWithShape="1">
          <a:blip r:embed="rId3">
            <a:alphaModFix/>
          </a:blip>
          <a:srcRect t="6807" b="6798"/>
          <a:stretch/>
        </p:blipFill>
        <p:spPr>
          <a:xfrm>
            <a:off x="3433101" y="901295"/>
            <a:ext cx="9688373" cy="9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7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Cart.java: with JPA Annotation</a:t>
            </a:r>
            <a:endParaRPr/>
          </a:p>
        </p:txBody>
      </p:sp>
      <p:grpSp>
        <p:nvGrpSpPr>
          <p:cNvPr id="659" name="Google Shape;659;p70"/>
          <p:cNvGrpSpPr/>
          <p:nvPr/>
        </p:nvGrpSpPr>
        <p:grpSpPr>
          <a:xfrm>
            <a:off x="3809200" y="3261220"/>
            <a:ext cx="8637599" cy="4968380"/>
            <a:chOff x="5103801" y="2909158"/>
            <a:chExt cx="6048395" cy="1270869"/>
          </a:xfrm>
        </p:grpSpPr>
        <p:sp>
          <p:nvSpPr>
            <p:cNvPr id="660" name="Google Shape;660;p70"/>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84A575"/>
                  </a:solidFill>
                  <a:latin typeface="Courier New"/>
                  <a:ea typeface="Courier New"/>
                  <a:cs typeface="Courier New"/>
                  <a:sym typeface="Courier New"/>
                </a:rPr>
                <a:t>@Entity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public class Cart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84A575"/>
                  </a:solidFill>
                  <a:latin typeface="Courier New"/>
                  <a:ea typeface="Courier New"/>
                  <a:cs typeface="Courier New"/>
                  <a:sym typeface="Courier New"/>
                </a:rPr>
                <a:t>	@GeneratedValue</a:t>
              </a:r>
              <a:r>
                <a:rPr lang="en-US" sz="2000" b="1" i="0" u="none" strike="noStrike" cap="none">
                  <a:solidFill>
                    <a:schemeClr val="lt1"/>
                  </a:solidFill>
                  <a:latin typeface="Courier New"/>
                  <a:ea typeface="Courier New"/>
                  <a:cs typeface="Courier New"/>
                  <a:sym typeface="Courier New"/>
                </a:rPr>
                <a:t>(strategy = GenerationType.AUTO)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cartId;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productId;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userId;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661" name="Google Shape;661;p70"/>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7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3" name="Google Shape;663;p70"/>
          <p:cNvSpPr/>
          <p:nvPr/>
        </p:nvSpPr>
        <p:spPr>
          <a:xfrm>
            <a:off x="2301865" y="1567128"/>
            <a:ext cx="11652270" cy="92532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JPA will create the </a:t>
            </a:r>
            <a:r>
              <a:rPr lang="en-US" sz="2200" b="1" i="0" u="none" strike="noStrike" cap="none">
                <a:solidFill>
                  <a:schemeClr val="lt1"/>
                </a:solidFill>
                <a:latin typeface="Open Sans"/>
                <a:ea typeface="Open Sans"/>
                <a:cs typeface="Open Sans"/>
                <a:sym typeface="Open Sans"/>
              </a:rPr>
              <a:t>Cart Table </a:t>
            </a:r>
            <a:r>
              <a:rPr lang="en-US" sz="2200" b="0" i="0" u="none" strike="noStrike" cap="none">
                <a:solidFill>
                  <a:schemeClr val="lt1"/>
                </a:solidFill>
                <a:latin typeface="Open Sans"/>
                <a:ea typeface="Open Sans"/>
                <a:cs typeface="Open Sans"/>
                <a:sym typeface="Open Sans"/>
              </a:rPr>
              <a:t>automatically in the database with primary key as </a:t>
            </a:r>
            <a:r>
              <a:rPr lang="en-US" sz="2200" b="1" i="0" u="none" strike="noStrike" cap="none">
                <a:solidFill>
                  <a:schemeClr val="lt1"/>
                </a:solidFill>
                <a:latin typeface="Open Sans"/>
                <a:ea typeface="Open Sans"/>
                <a:cs typeface="Open Sans"/>
                <a:sym typeface="Open Sans"/>
              </a:rPr>
              <a:t>cartId </a:t>
            </a:r>
            <a:r>
              <a:rPr lang="en-US" sz="2200" b="0" i="0" u="none" strike="noStrike" cap="none">
                <a:solidFill>
                  <a:schemeClr val="lt1"/>
                </a:solidFill>
                <a:latin typeface="Open Sans"/>
                <a:ea typeface="Open Sans"/>
                <a:cs typeface="Open Sans"/>
                <a:sym typeface="Open Sans"/>
              </a:rPr>
              <a:t>and auto increment.</a:t>
            </a:r>
            <a:endParaRPr sz="1400" b="0" i="0" u="none" strike="noStrike" cap="none">
              <a:solidFill>
                <a:srgbClr val="000000"/>
              </a:solidFill>
              <a:latin typeface="Arial"/>
              <a:ea typeface="Arial"/>
              <a:cs typeface="Arial"/>
              <a:sym typeface="Arial"/>
            </a:endParaRPr>
          </a:p>
        </p:txBody>
      </p:sp>
      <p:pic>
        <p:nvPicPr>
          <p:cNvPr id="664" name="Google Shape;664;p70"/>
          <p:cNvPicPr preferRelativeResize="0"/>
          <p:nvPr/>
        </p:nvPicPr>
        <p:blipFill rotWithShape="1">
          <a:blip r:embed="rId3">
            <a:alphaModFix/>
          </a:blip>
          <a:srcRect t="6807" b="6798"/>
          <a:stretch/>
        </p:blipFill>
        <p:spPr>
          <a:xfrm>
            <a:off x="4267561" y="901295"/>
            <a:ext cx="8019453" cy="9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Wishlist.java: with JPA Annotation</a:t>
            </a:r>
            <a:endParaRPr/>
          </a:p>
        </p:txBody>
      </p:sp>
      <p:grpSp>
        <p:nvGrpSpPr>
          <p:cNvPr id="670" name="Google Shape;670;p71"/>
          <p:cNvGrpSpPr/>
          <p:nvPr/>
        </p:nvGrpSpPr>
        <p:grpSpPr>
          <a:xfrm>
            <a:off x="3650440" y="3061836"/>
            <a:ext cx="8992441" cy="4968380"/>
            <a:chOff x="5103801" y="2909158"/>
            <a:chExt cx="6048395" cy="1270869"/>
          </a:xfrm>
        </p:grpSpPr>
        <p:sp>
          <p:nvSpPr>
            <p:cNvPr id="671" name="Google Shape;671;p71"/>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84A575"/>
                  </a:solidFill>
                  <a:latin typeface="Courier New"/>
                  <a:ea typeface="Courier New"/>
                  <a:cs typeface="Courier New"/>
                  <a:sym typeface="Courier New"/>
                </a:rPr>
                <a:t>@Entity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public class Wishlist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rgbClr val="84A575"/>
                  </a:solidFill>
                  <a:latin typeface="Courier New"/>
                  <a:ea typeface="Courier New"/>
                  <a:cs typeface="Courier New"/>
                  <a:sym typeface="Courier New"/>
                </a:rPr>
                <a:t>	@GeneratedValue</a:t>
              </a:r>
              <a:r>
                <a:rPr lang="en-US" sz="2000" b="1" i="0" u="none" strike="noStrike" cap="none">
                  <a:solidFill>
                    <a:schemeClr val="lt1"/>
                  </a:solidFill>
                  <a:latin typeface="Courier New"/>
                  <a:ea typeface="Courier New"/>
                  <a:cs typeface="Courier New"/>
                  <a:sym typeface="Courier New"/>
                </a:rPr>
                <a:t>(strategy = GenerationType.AUTO)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wishListId;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productId;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Integer userId;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672" name="Google Shape;672;p71"/>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7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4" name="Google Shape;674;p71"/>
          <p:cNvSpPr/>
          <p:nvPr/>
        </p:nvSpPr>
        <p:spPr>
          <a:xfrm>
            <a:off x="2301865" y="1447122"/>
            <a:ext cx="11652270" cy="111130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JPA will create the </a:t>
            </a:r>
            <a:r>
              <a:rPr lang="en-US" sz="2200" b="1" i="0" u="none" strike="noStrike" cap="none">
                <a:solidFill>
                  <a:schemeClr val="lt1"/>
                </a:solidFill>
                <a:latin typeface="Open Sans"/>
                <a:ea typeface="Open Sans"/>
                <a:cs typeface="Open Sans"/>
                <a:sym typeface="Open Sans"/>
              </a:rPr>
              <a:t>Wishlist Table </a:t>
            </a:r>
            <a:r>
              <a:rPr lang="en-US" sz="2200" b="0" i="0" u="none" strike="noStrike" cap="none">
                <a:solidFill>
                  <a:schemeClr val="lt1"/>
                </a:solidFill>
                <a:latin typeface="Open Sans"/>
                <a:ea typeface="Open Sans"/>
                <a:cs typeface="Open Sans"/>
                <a:sym typeface="Open Sans"/>
              </a:rPr>
              <a:t>automatically in the database with primary key as </a:t>
            </a:r>
            <a:r>
              <a:rPr lang="en-US" sz="2200" b="1" i="0" u="none" strike="noStrike" cap="none">
                <a:solidFill>
                  <a:schemeClr val="lt1"/>
                </a:solidFill>
                <a:latin typeface="Open Sans"/>
                <a:ea typeface="Open Sans"/>
                <a:cs typeface="Open Sans"/>
                <a:sym typeface="Open Sans"/>
              </a:rPr>
              <a:t>wishListId</a:t>
            </a:r>
            <a:r>
              <a:rPr lang="en-US" sz="2200" b="0" i="0" u="none" strike="noStrike" cap="none">
                <a:solidFill>
                  <a:schemeClr val="lt1"/>
                </a:solidFill>
                <a:latin typeface="Open Sans"/>
                <a:ea typeface="Open Sans"/>
                <a:cs typeface="Open Sans"/>
                <a:sym typeface="Open Sans"/>
              </a:rPr>
              <a:t> and auto increment.</a:t>
            </a:r>
            <a:endParaRPr sz="1400" b="0" i="0" u="none" strike="noStrike" cap="none">
              <a:solidFill>
                <a:srgbClr val="000000"/>
              </a:solidFill>
              <a:latin typeface="Arial"/>
              <a:ea typeface="Arial"/>
              <a:cs typeface="Arial"/>
              <a:sym typeface="Arial"/>
            </a:endParaRPr>
          </a:p>
        </p:txBody>
      </p:sp>
      <p:pic>
        <p:nvPicPr>
          <p:cNvPr id="675" name="Google Shape;675;p71"/>
          <p:cNvPicPr preferRelativeResize="0"/>
          <p:nvPr/>
        </p:nvPicPr>
        <p:blipFill rotWithShape="1">
          <a:blip r:embed="rId3">
            <a:alphaModFix/>
          </a:blip>
          <a:srcRect t="6807" b="6798"/>
          <a:stretch/>
        </p:blipFill>
        <p:spPr>
          <a:xfrm>
            <a:off x="3891909" y="901295"/>
            <a:ext cx="8770757" cy="9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8"/>
          <p:cNvSpPr txBox="1">
            <a:spLocks noGrp="1"/>
          </p:cNvSpPr>
          <p:nvPr>
            <p:ph type="body" idx="1"/>
          </p:nvPr>
        </p:nvSpPr>
        <p:spPr>
          <a:xfrm>
            <a:off x="1523093" y="1808291"/>
            <a:ext cx="13209814" cy="5527418"/>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rPr>
              <a:t>Before we begin, let’s recall what we have covered till now:</a:t>
            </a:r>
            <a:endParaRPr/>
          </a:p>
        </p:txBody>
      </p:sp>
      <p:pic>
        <p:nvPicPr>
          <p:cNvPr id="357" name="Google Shape;357;p18" descr="Download MySQL Logo in SVG Vector or PNG File Format - Logo.wine"/>
          <p:cNvPicPr preferRelativeResize="0"/>
          <p:nvPr/>
        </p:nvPicPr>
        <p:blipFill rotWithShape="1">
          <a:blip r:embed="rId3">
            <a:alphaModFix/>
          </a:blip>
          <a:srcRect/>
          <a:stretch/>
        </p:blipFill>
        <p:spPr>
          <a:xfrm>
            <a:off x="8416953" y="2989743"/>
            <a:ext cx="2130849" cy="1417983"/>
          </a:xfrm>
          <a:prstGeom prst="rect">
            <a:avLst/>
          </a:prstGeom>
          <a:noFill/>
          <a:ln>
            <a:noFill/>
          </a:ln>
        </p:spPr>
      </p:pic>
      <p:pic>
        <p:nvPicPr>
          <p:cNvPr id="358" name="Google Shape;358;p18"/>
          <p:cNvPicPr preferRelativeResize="0"/>
          <p:nvPr/>
        </p:nvPicPr>
        <p:blipFill rotWithShape="1">
          <a:blip r:embed="rId4">
            <a:alphaModFix/>
          </a:blip>
          <a:srcRect/>
          <a:stretch/>
        </p:blipFill>
        <p:spPr>
          <a:xfrm>
            <a:off x="11445472" y="3194841"/>
            <a:ext cx="1118389" cy="1185159"/>
          </a:xfrm>
          <a:prstGeom prst="rect">
            <a:avLst/>
          </a:prstGeom>
          <a:noFill/>
          <a:ln>
            <a:noFill/>
          </a:ln>
        </p:spPr>
      </p:pic>
      <p:grpSp>
        <p:nvGrpSpPr>
          <p:cNvPr id="359" name="Google Shape;359;p18"/>
          <p:cNvGrpSpPr/>
          <p:nvPr/>
        </p:nvGrpSpPr>
        <p:grpSpPr>
          <a:xfrm>
            <a:off x="3290146" y="3230482"/>
            <a:ext cx="1847731" cy="1743493"/>
            <a:chOff x="2105217" y="3343897"/>
            <a:chExt cx="1847731" cy="1743493"/>
          </a:xfrm>
        </p:grpSpPr>
        <p:pic>
          <p:nvPicPr>
            <p:cNvPr id="360" name="Google Shape;360;p18"/>
            <p:cNvPicPr preferRelativeResize="0"/>
            <p:nvPr/>
          </p:nvPicPr>
          <p:blipFill rotWithShape="1">
            <a:blip r:embed="rId5">
              <a:alphaModFix/>
            </a:blip>
            <a:srcRect/>
            <a:stretch/>
          </p:blipFill>
          <p:spPr>
            <a:xfrm>
              <a:off x="2426740" y="3343897"/>
              <a:ext cx="1204686" cy="1204686"/>
            </a:xfrm>
            <a:prstGeom prst="rect">
              <a:avLst/>
            </a:prstGeom>
            <a:noFill/>
            <a:ln>
              <a:noFill/>
            </a:ln>
          </p:spPr>
        </p:pic>
        <p:sp>
          <p:nvSpPr>
            <p:cNvPr id="361" name="Google Shape;361;p18"/>
            <p:cNvSpPr txBox="1"/>
            <p:nvPr/>
          </p:nvSpPr>
          <p:spPr>
            <a:xfrm>
              <a:off x="2105217" y="4632714"/>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Agile</a:t>
              </a:r>
              <a:endParaRPr sz="2200" b="0" i="0" u="none" strike="noStrike" cap="none">
                <a:solidFill>
                  <a:srgbClr val="3F3F3F"/>
                </a:solidFill>
                <a:latin typeface="Open Sans"/>
                <a:ea typeface="Open Sans"/>
                <a:cs typeface="Open Sans"/>
                <a:sym typeface="Open Sans"/>
              </a:endParaRPr>
            </a:p>
          </p:txBody>
        </p:sp>
      </p:grpSp>
      <p:grpSp>
        <p:nvGrpSpPr>
          <p:cNvPr id="362" name="Google Shape;362;p18"/>
          <p:cNvGrpSpPr/>
          <p:nvPr/>
        </p:nvGrpSpPr>
        <p:grpSpPr>
          <a:xfrm>
            <a:off x="5986615" y="3237566"/>
            <a:ext cx="1847731" cy="1737055"/>
            <a:chOff x="5166728" y="3266204"/>
            <a:chExt cx="1847731" cy="1737055"/>
          </a:xfrm>
        </p:grpSpPr>
        <p:pic>
          <p:nvPicPr>
            <p:cNvPr id="363" name="Google Shape;363;p18"/>
            <p:cNvPicPr preferRelativeResize="0"/>
            <p:nvPr/>
          </p:nvPicPr>
          <p:blipFill rotWithShape="1">
            <a:blip r:embed="rId6">
              <a:alphaModFix/>
            </a:blip>
            <a:srcRect/>
            <a:stretch/>
          </p:blipFill>
          <p:spPr>
            <a:xfrm>
              <a:off x="5538010" y="3266204"/>
              <a:ext cx="1105169" cy="1105169"/>
            </a:xfrm>
            <a:prstGeom prst="rect">
              <a:avLst/>
            </a:prstGeom>
            <a:noFill/>
            <a:ln>
              <a:noFill/>
            </a:ln>
          </p:spPr>
        </p:pic>
        <p:sp>
          <p:nvSpPr>
            <p:cNvPr id="364" name="Google Shape;364;p18"/>
            <p:cNvSpPr txBox="1"/>
            <p:nvPr/>
          </p:nvSpPr>
          <p:spPr>
            <a:xfrm>
              <a:off x="5166728" y="4548583"/>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Git</a:t>
              </a:r>
              <a:endParaRPr sz="1400" b="0" i="0" u="none" strike="noStrike" cap="none">
                <a:solidFill>
                  <a:srgbClr val="000000"/>
                </a:solidFill>
                <a:latin typeface="Arial"/>
                <a:ea typeface="Arial"/>
                <a:cs typeface="Arial"/>
                <a:sym typeface="Arial"/>
              </a:endParaRPr>
            </a:p>
          </p:txBody>
        </p:sp>
      </p:grpSp>
      <p:sp>
        <p:nvSpPr>
          <p:cNvPr id="365" name="Google Shape;365;p18"/>
          <p:cNvSpPr txBox="1"/>
          <p:nvPr/>
        </p:nvSpPr>
        <p:spPr>
          <a:xfrm>
            <a:off x="8532602" y="4530930"/>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SQL</a:t>
            </a:r>
            <a:endParaRPr sz="1400" b="0" i="0" u="none" strike="noStrike" cap="none">
              <a:solidFill>
                <a:srgbClr val="000000"/>
              </a:solidFill>
              <a:latin typeface="Arial"/>
              <a:ea typeface="Arial"/>
              <a:cs typeface="Arial"/>
              <a:sym typeface="Arial"/>
            </a:endParaRPr>
          </a:p>
        </p:txBody>
      </p:sp>
      <p:sp>
        <p:nvSpPr>
          <p:cNvPr id="366" name="Google Shape;366;p18"/>
          <p:cNvSpPr txBox="1"/>
          <p:nvPr/>
        </p:nvSpPr>
        <p:spPr>
          <a:xfrm>
            <a:off x="11192200" y="4519944"/>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Angular</a:t>
            </a:r>
            <a:endParaRPr sz="1400" b="0" i="0" u="none" strike="noStrike" cap="none">
              <a:solidFill>
                <a:srgbClr val="000000"/>
              </a:solidFill>
              <a:latin typeface="Arial"/>
              <a:ea typeface="Arial"/>
              <a:cs typeface="Arial"/>
              <a:sym typeface="Arial"/>
            </a:endParaRPr>
          </a:p>
        </p:txBody>
      </p:sp>
      <p:grpSp>
        <p:nvGrpSpPr>
          <p:cNvPr id="367" name="Google Shape;367;p18"/>
          <p:cNvGrpSpPr/>
          <p:nvPr/>
        </p:nvGrpSpPr>
        <p:grpSpPr>
          <a:xfrm>
            <a:off x="3223367" y="5565542"/>
            <a:ext cx="1847731" cy="2268926"/>
            <a:chOff x="2694341" y="5670425"/>
            <a:chExt cx="1847731" cy="2268926"/>
          </a:xfrm>
        </p:grpSpPr>
        <p:pic>
          <p:nvPicPr>
            <p:cNvPr id="368" name="Google Shape;368;p18"/>
            <p:cNvPicPr preferRelativeResize="0"/>
            <p:nvPr/>
          </p:nvPicPr>
          <p:blipFill rotWithShape="1">
            <a:blip r:embed="rId7">
              <a:alphaModFix/>
            </a:blip>
            <a:srcRect r="57760"/>
            <a:stretch/>
          </p:blipFill>
          <p:spPr>
            <a:xfrm>
              <a:off x="3113661" y="5670425"/>
              <a:ext cx="1009093" cy="1514428"/>
            </a:xfrm>
            <a:prstGeom prst="rect">
              <a:avLst/>
            </a:prstGeom>
            <a:noFill/>
            <a:ln>
              <a:noFill/>
            </a:ln>
          </p:spPr>
        </p:pic>
        <p:sp>
          <p:nvSpPr>
            <p:cNvPr id="369" name="Google Shape;369;p18"/>
            <p:cNvSpPr txBox="1"/>
            <p:nvPr/>
          </p:nvSpPr>
          <p:spPr>
            <a:xfrm>
              <a:off x="2694341" y="7484675"/>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HTML</a:t>
              </a:r>
              <a:endParaRPr sz="2200" b="0" i="0" u="none" strike="noStrike" cap="none">
                <a:solidFill>
                  <a:srgbClr val="3F3F3F"/>
                </a:solidFill>
                <a:latin typeface="Open Sans"/>
                <a:ea typeface="Open Sans"/>
                <a:cs typeface="Open Sans"/>
                <a:sym typeface="Open Sans"/>
              </a:endParaRPr>
            </a:p>
          </p:txBody>
        </p:sp>
      </p:grpSp>
      <p:grpSp>
        <p:nvGrpSpPr>
          <p:cNvPr id="370" name="Google Shape;370;p18"/>
          <p:cNvGrpSpPr/>
          <p:nvPr/>
        </p:nvGrpSpPr>
        <p:grpSpPr>
          <a:xfrm>
            <a:off x="5939388" y="5602929"/>
            <a:ext cx="1847731" cy="2215709"/>
            <a:chOff x="5908985" y="5721053"/>
            <a:chExt cx="1847731" cy="2215709"/>
          </a:xfrm>
        </p:grpSpPr>
        <p:pic>
          <p:nvPicPr>
            <p:cNvPr id="371" name="Google Shape;371;p18"/>
            <p:cNvPicPr preferRelativeResize="0"/>
            <p:nvPr/>
          </p:nvPicPr>
          <p:blipFill rotWithShape="1">
            <a:blip r:embed="rId7">
              <a:alphaModFix/>
            </a:blip>
            <a:srcRect l="43867" r="9024"/>
            <a:stretch/>
          </p:blipFill>
          <p:spPr>
            <a:xfrm>
              <a:off x="6280267" y="5721053"/>
              <a:ext cx="1105169" cy="1487239"/>
            </a:xfrm>
            <a:prstGeom prst="rect">
              <a:avLst/>
            </a:prstGeom>
            <a:noFill/>
            <a:ln>
              <a:noFill/>
            </a:ln>
          </p:spPr>
        </p:pic>
        <p:sp>
          <p:nvSpPr>
            <p:cNvPr id="372" name="Google Shape;372;p18"/>
            <p:cNvSpPr txBox="1"/>
            <p:nvPr/>
          </p:nvSpPr>
          <p:spPr>
            <a:xfrm>
              <a:off x="5908985" y="7482086"/>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CSS</a:t>
              </a:r>
              <a:endParaRPr sz="2200" b="0" i="0" u="none" strike="noStrike" cap="none">
                <a:solidFill>
                  <a:srgbClr val="3F3F3F"/>
                </a:solidFill>
                <a:latin typeface="Open Sans"/>
                <a:ea typeface="Open Sans"/>
                <a:cs typeface="Open Sans"/>
                <a:sym typeface="Open Sans"/>
              </a:endParaRPr>
            </a:p>
          </p:txBody>
        </p:sp>
      </p:grpSp>
      <p:grpSp>
        <p:nvGrpSpPr>
          <p:cNvPr id="373" name="Google Shape;373;p18"/>
          <p:cNvGrpSpPr/>
          <p:nvPr/>
        </p:nvGrpSpPr>
        <p:grpSpPr>
          <a:xfrm>
            <a:off x="8430261" y="5628165"/>
            <a:ext cx="1847731" cy="2190473"/>
            <a:chOff x="8978171" y="5670425"/>
            <a:chExt cx="1847731" cy="2190473"/>
          </a:xfrm>
        </p:grpSpPr>
        <p:pic>
          <p:nvPicPr>
            <p:cNvPr id="374" name="Google Shape;374;p18"/>
            <p:cNvPicPr preferRelativeResize="0"/>
            <p:nvPr/>
          </p:nvPicPr>
          <p:blipFill rotWithShape="1">
            <a:blip r:embed="rId8">
              <a:alphaModFix/>
            </a:blip>
            <a:srcRect/>
            <a:stretch/>
          </p:blipFill>
          <p:spPr>
            <a:xfrm>
              <a:off x="9376636" y="5670425"/>
              <a:ext cx="1009093" cy="1421258"/>
            </a:xfrm>
            <a:prstGeom prst="rect">
              <a:avLst/>
            </a:prstGeom>
            <a:noFill/>
            <a:ln>
              <a:noFill/>
            </a:ln>
          </p:spPr>
        </p:pic>
        <p:sp>
          <p:nvSpPr>
            <p:cNvPr id="375" name="Google Shape;375;p18"/>
            <p:cNvSpPr txBox="1"/>
            <p:nvPr/>
          </p:nvSpPr>
          <p:spPr>
            <a:xfrm>
              <a:off x="8978171" y="7406222"/>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JavaScript</a:t>
              </a:r>
              <a:endParaRPr sz="2200" b="0" i="0" u="none" strike="noStrike" cap="none">
                <a:solidFill>
                  <a:srgbClr val="3F3F3F"/>
                </a:solidFill>
                <a:latin typeface="Open Sans"/>
                <a:ea typeface="Open Sans"/>
                <a:cs typeface="Open Sans"/>
                <a:sym typeface="Open Sans"/>
              </a:endParaRPr>
            </a:p>
          </p:txBody>
        </p:sp>
      </p:grpSp>
      <p:grpSp>
        <p:nvGrpSpPr>
          <p:cNvPr id="376" name="Google Shape;376;p18"/>
          <p:cNvGrpSpPr/>
          <p:nvPr/>
        </p:nvGrpSpPr>
        <p:grpSpPr>
          <a:xfrm>
            <a:off x="11054400" y="5318518"/>
            <a:ext cx="1847731" cy="2510782"/>
            <a:chOff x="3629796" y="2660183"/>
            <a:chExt cx="1847731" cy="2510782"/>
          </a:xfrm>
        </p:grpSpPr>
        <p:sp>
          <p:nvSpPr>
            <p:cNvPr id="377" name="Google Shape;377;p18"/>
            <p:cNvSpPr txBox="1"/>
            <p:nvPr/>
          </p:nvSpPr>
          <p:spPr>
            <a:xfrm>
              <a:off x="3629796" y="4716289"/>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CoreJava</a:t>
              </a:r>
              <a:endParaRPr sz="2200" b="0" i="0" u="none" strike="noStrike" cap="none">
                <a:solidFill>
                  <a:srgbClr val="3F3F3F"/>
                </a:solidFill>
                <a:latin typeface="Open Sans"/>
                <a:ea typeface="Open Sans"/>
                <a:cs typeface="Open Sans"/>
                <a:sym typeface="Open Sans"/>
              </a:endParaRPr>
            </a:p>
          </p:txBody>
        </p:sp>
        <p:pic>
          <p:nvPicPr>
            <p:cNvPr id="378" name="Google Shape;378;p18"/>
            <p:cNvPicPr preferRelativeResize="0"/>
            <p:nvPr/>
          </p:nvPicPr>
          <p:blipFill rotWithShape="1">
            <a:blip r:embed="rId9">
              <a:alphaModFix/>
            </a:blip>
            <a:srcRect/>
            <a:stretch/>
          </p:blipFill>
          <p:spPr>
            <a:xfrm>
              <a:off x="4003799" y="2660183"/>
              <a:ext cx="1152525" cy="177165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Response Model: Reponse.java</a:t>
            </a:r>
            <a:endParaRPr/>
          </a:p>
        </p:txBody>
      </p:sp>
      <p:sp>
        <p:nvSpPr>
          <p:cNvPr id="681" name="Google Shape;681;p72"/>
          <p:cNvSpPr txBox="1">
            <a:spLocks noGrp="1"/>
          </p:cNvSpPr>
          <p:nvPr>
            <p:ph type="body" idx="1"/>
          </p:nvPr>
        </p:nvSpPr>
        <p:spPr>
          <a:xfrm>
            <a:off x="1902100" y="1366734"/>
            <a:ext cx="12451800" cy="1046259"/>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0"/>
              </a:spcAft>
              <a:buClr>
                <a:srgbClr val="3F3F3F"/>
              </a:buClr>
              <a:buSzPts val="1400"/>
              <a:buNone/>
            </a:pPr>
            <a:r>
              <a:rPr lang="en-US"/>
              <a:t>Copy the Response model for every request, and share the data to the client as a response with attributes like response code, message, and maybe some data.</a:t>
            </a:r>
            <a:endParaRPr/>
          </a:p>
        </p:txBody>
      </p:sp>
      <p:grpSp>
        <p:nvGrpSpPr>
          <p:cNvPr id="682" name="Google Shape;682;p72"/>
          <p:cNvGrpSpPr/>
          <p:nvPr/>
        </p:nvGrpSpPr>
        <p:grpSpPr>
          <a:xfrm>
            <a:off x="2928941" y="2394461"/>
            <a:ext cx="10426311" cy="5959826"/>
            <a:chOff x="5103801" y="2997107"/>
            <a:chExt cx="6064794" cy="1182920"/>
          </a:xfrm>
        </p:grpSpPr>
        <p:sp>
          <p:nvSpPr>
            <p:cNvPr id="683" name="Google Shape;683;p72"/>
            <p:cNvSpPr/>
            <p:nvPr/>
          </p:nvSpPr>
          <p:spPr>
            <a:xfrm>
              <a:off x="5113354" y="3034347"/>
              <a:ext cx="6022442" cy="1145680"/>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class Response&lt;T&gt;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Integer 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String message;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List&lt;T&gt;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Response()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 TODO Auto-generated constructor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Response(Integer code, String message, List&lt;T&gt; 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this.code = 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this.message = message;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this.data =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684" name="Google Shape;684;p72"/>
            <p:cNvSpPr/>
            <p:nvPr/>
          </p:nvSpPr>
          <p:spPr>
            <a:xfrm>
              <a:off x="5120200" y="2997107"/>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6" name="Google Shape;686;p72"/>
          <p:cNvSpPr/>
          <p:nvPr/>
        </p:nvSpPr>
        <p:spPr>
          <a:xfrm>
            <a:off x="3733800" y="6012417"/>
            <a:ext cx="3867300" cy="1390800"/>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87" name="Google Shape;687;p72"/>
          <p:cNvCxnSpPr/>
          <p:nvPr/>
        </p:nvCxnSpPr>
        <p:spPr>
          <a:xfrm rot="10800000">
            <a:off x="7753350" y="6708354"/>
            <a:ext cx="1404000" cy="0"/>
          </a:xfrm>
          <a:prstGeom prst="straightConnector1">
            <a:avLst/>
          </a:prstGeom>
          <a:noFill/>
          <a:ln w="9525" cap="flat" cmpd="sng">
            <a:solidFill>
              <a:srgbClr val="FF0000"/>
            </a:solidFill>
            <a:prstDash val="solid"/>
            <a:miter lim="800000"/>
            <a:headEnd type="none" w="sm" len="sm"/>
            <a:tailEnd type="triangle" w="lg" len="lg"/>
          </a:ln>
        </p:spPr>
      </p:cxnSp>
      <p:sp>
        <p:nvSpPr>
          <p:cNvPr id="688" name="Google Shape;688;p72"/>
          <p:cNvSpPr/>
          <p:nvPr/>
        </p:nvSpPr>
        <p:spPr>
          <a:xfrm>
            <a:off x="9385949" y="6324867"/>
            <a:ext cx="4037700" cy="1359900"/>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The response contains code, message, and an optional data list if request is to get data.</a:t>
            </a:r>
            <a:endParaRPr sz="1400" b="0" i="0" u="none" strike="noStrike" cap="none">
              <a:solidFill>
                <a:srgbClr val="000000"/>
              </a:solidFill>
              <a:latin typeface="Arial"/>
              <a:ea typeface="Arial"/>
              <a:cs typeface="Arial"/>
              <a:sym typeface="Arial"/>
            </a:endParaRPr>
          </a:p>
        </p:txBody>
      </p:sp>
      <p:pic>
        <p:nvPicPr>
          <p:cNvPr id="689" name="Google Shape;689;p72"/>
          <p:cNvPicPr preferRelativeResize="0"/>
          <p:nvPr/>
        </p:nvPicPr>
        <p:blipFill rotWithShape="1">
          <a:blip r:embed="rId3">
            <a:alphaModFix/>
          </a:blip>
          <a:srcRect t="6807" b="6798"/>
          <a:stretch/>
        </p:blipFill>
        <p:spPr>
          <a:xfrm>
            <a:off x="3286317" y="901295"/>
            <a:ext cx="9981941" cy="9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3"/>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a:t>Configure application.properties file</a:t>
            </a:r>
            <a:endParaRPr/>
          </a:p>
          <a:p>
            <a:pPr marL="0" lvl="0" indent="0" algn="ctr" rtl="0">
              <a:lnSpc>
                <a:spcPct val="100000"/>
              </a:lnSpc>
              <a:spcBef>
                <a:spcPts val="1000"/>
              </a:spcBef>
              <a:spcAft>
                <a:spcPts val="0"/>
              </a:spcAft>
              <a:buClr>
                <a:srgbClr val="3F3F3F"/>
              </a:buClr>
              <a:buSzPts val="2800"/>
              <a:buNone/>
            </a:pPr>
            <a:endParaRPr/>
          </a:p>
          <a:p>
            <a:pPr marL="0" lvl="0" indent="0" algn="ctr" rtl="0">
              <a:lnSpc>
                <a:spcPct val="100000"/>
              </a:lnSpc>
              <a:spcBef>
                <a:spcPts val="1000"/>
              </a:spcBef>
              <a:spcAft>
                <a:spcPts val="0"/>
              </a:spcAft>
              <a:buClr>
                <a:schemeClr val="dk1"/>
              </a:buClr>
              <a:buSzPts val="1100"/>
              <a:buFont typeface="Arial"/>
              <a:buNone/>
            </a:pPr>
            <a:endParaRPr/>
          </a:p>
          <a:p>
            <a:pPr marL="0" lvl="0" indent="0" algn="ctr" rtl="0">
              <a:lnSpc>
                <a:spcPct val="100000"/>
              </a:lnSpc>
              <a:spcBef>
                <a:spcPts val="1000"/>
              </a:spcBef>
              <a:spcAft>
                <a:spcPts val="0"/>
              </a:spcAft>
              <a:buClr>
                <a:schemeClr val="dk1"/>
              </a:buClr>
              <a:buSzPts val="1100"/>
              <a:buFont typeface="Arial"/>
              <a:buNone/>
            </a:pPr>
            <a:endParaRPr/>
          </a:p>
          <a:p>
            <a:pPr marL="0" lvl="0" indent="0" algn="ctr" rtl="0">
              <a:lnSpc>
                <a:spcPct val="100000"/>
              </a:lnSpc>
              <a:spcBef>
                <a:spcPts val="1000"/>
              </a:spcBef>
              <a:spcAft>
                <a:spcPts val="0"/>
              </a:spcAft>
              <a:buClr>
                <a:srgbClr val="3F3F3F"/>
              </a:buClr>
              <a:buSzPts val="28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application.properties file for DB configuration</a:t>
            </a:r>
            <a:endParaRPr/>
          </a:p>
        </p:txBody>
      </p:sp>
      <p:sp>
        <p:nvSpPr>
          <p:cNvPr id="700" name="Google Shape;700;p74"/>
          <p:cNvSpPr txBox="1">
            <a:spLocks noGrp="1"/>
          </p:cNvSpPr>
          <p:nvPr>
            <p:ph type="body" idx="1"/>
          </p:nvPr>
        </p:nvSpPr>
        <p:spPr>
          <a:xfrm>
            <a:off x="1902091" y="1565694"/>
            <a:ext cx="12451800" cy="611561"/>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None/>
            </a:pPr>
            <a:r>
              <a:rPr lang="en-US"/>
              <a:t>Navigate to src &gt; main &gt; resources &gt; application.properties.</a:t>
            </a:r>
            <a:endParaRPr/>
          </a:p>
        </p:txBody>
      </p:sp>
      <p:pic>
        <p:nvPicPr>
          <p:cNvPr id="701" name="Google Shape;701;p74"/>
          <p:cNvPicPr preferRelativeResize="0"/>
          <p:nvPr/>
        </p:nvPicPr>
        <p:blipFill rotWithShape="1">
          <a:blip r:embed="rId3">
            <a:alphaModFix/>
          </a:blip>
          <a:srcRect/>
          <a:stretch/>
        </p:blipFill>
        <p:spPr>
          <a:xfrm>
            <a:off x="3841272" y="2531661"/>
            <a:ext cx="8626336" cy="5697939"/>
          </a:xfrm>
          <a:prstGeom prst="rect">
            <a:avLst/>
          </a:prstGeom>
          <a:noFill/>
          <a:ln>
            <a:noFill/>
          </a:ln>
        </p:spPr>
      </p:pic>
      <p:sp>
        <p:nvSpPr>
          <p:cNvPr id="702" name="Google Shape;702;p74"/>
          <p:cNvSpPr/>
          <p:nvPr/>
        </p:nvSpPr>
        <p:spPr>
          <a:xfrm>
            <a:off x="4306971" y="4978702"/>
            <a:ext cx="1716265" cy="401929"/>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03" name="Google Shape;703;p74"/>
          <p:cNvCxnSpPr/>
          <p:nvPr/>
        </p:nvCxnSpPr>
        <p:spPr>
          <a:xfrm rot="10800000">
            <a:off x="6028753" y="5164071"/>
            <a:ext cx="1404000" cy="0"/>
          </a:xfrm>
          <a:prstGeom prst="straightConnector1">
            <a:avLst/>
          </a:prstGeom>
          <a:noFill/>
          <a:ln w="9525" cap="flat" cmpd="sng">
            <a:solidFill>
              <a:srgbClr val="FF0000"/>
            </a:solidFill>
            <a:prstDash val="solid"/>
            <a:miter lim="800000"/>
            <a:headEnd type="none" w="sm" len="sm"/>
            <a:tailEnd type="triangle" w="lg" len="lg"/>
          </a:ln>
        </p:spPr>
      </p:cxnSp>
      <p:sp>
        <p:nvSpPr>
          <p:cNvPr id="704" name="Google Shape;704;p74"/>
          <p:cNvSpPr/>
          <p:nvPr/>
        </p:nvSpPr>
        <p:spPr>
          <a:xfrm>
            <a:off x="7432753" y="4551984"/>
            <a:ext cx="3867150" cy="1359996"/>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Add the parameters for Server Port Number and DB configuration. </a:t>
            </a:r>
            <a:endParaRPr sz="1400" b="0" i="0" u="none" strike="noStrike" cap="none">
              <a:solidFill>
                <a:srgbClr val="000000"/>
              </a:solidFill>
              <a:latin typeface="Arial"/>
              <a:ea typeface="Arial"/>
              <a:cs typeface="Arial"/>
              <a:sym typeface="Arial"/>
            </a:endParaRPr>
          </a:p>
        </p:txBody>
      </p:sp>
      <p:pic>
        <p:nvPicPr>
          <p:cNvPr id="705" name="Google Shape;705;p74"/>
          <p:cNvPicPr preferRelativeResize="0"/>
          <p:nvPr/>
        </p:nvPicPr>
        <p:blipFill rotWithShape="1">
          <a:blip r:embed="rId4">
            <a:alphaModFix/>
          </a:blip>
          <a:srcRect t="6807" b="6798"/>
          <a:stretch/>
        </p:blipFill>
        <p:spPr>
          <a:xfrm>
            <a:off x="2597098" y="901295"/>
            <a:ext cx="11360379" cy="9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application.properties file for DB configuration</a:t>
            </a:r>
            <a:endParaRPr/>
          </a:p>
        </p:txBody>
      </p:sp>
      <p:sp>
        <p:nvSpPr>
          <p:cNvPr id="711" name="Google Shape;711;p75"/>
          <p:cNvSpPr txBox="1">
            <a:spLocks noGrp="1"/>
          </p:cNvSpPr>
          <p:nvPr>
            <p:ph type="body" idx="1"/>
          </p:nvPr>
        </p:nvSpPr>
        <p:spPr>
          <a:xfrm>
            <a:off x="1902091" y="1696325"/>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Clr>
                <a:srgbClr val="3F3F3F"/>
              </a:buClr>
              <a:buSzPts val="1100"/>
              <a:buNone/>
            </a:pPr>
            <a:r>
              <a:rPr lang="en-US"/>
              <a:t>Define the port number on which Tomcat Web Server will run.</a:t>
            </a:r>
            <a:endParaRPr/>
          </a:p>
        </p:txBody>
      </p:sp>
      <p:grpSp>
        <p:nvGrpSpPr>
          <p:cNvPr id="712" name="Google Shape;712;p75"/>
          <p:cNvGrpSpPr/>
          <p:nvPr/>
        </p:nvGrpSpPr>
        <p:grpSpPr>
          <a:xfrm>
            <a:off x="1326523" y="2773142"/>
            <a:ext cx="13602955" cy="5527419"/>
            <a:chOff x="1440821" y="2991509"/>
            <a:chExt cx="13602955" cy="5527419"/>
          </a:xfrm>
        </p:grpSpPr>
        <p:pic>
          <p:nvPicPr>
            <p:cNvPr id="713" name="Google Shape;713;p75"/>
            <p:cNvPicPr preferRelativeResize="0"/>
            <p:nvPr/>
          </p:nvPicPr>
          <p:blipFill rotWithShape="1">
            <a:blip r:embed="rId3">
              <a:alphaModFix/>
            </a:blip>
            <a:srcRect/>
            <a:stretch/>
          </p:blipFill>
          <p:spPr>
            <a:xfrm>
              <a:off x="1440821" y="2991509"/>
              <a:ext cx="13602955" cy="5527419"/>
            </a:xfrm>
            <a:prstGeom prst="rect">
              <a:avLst/>
            </a:prstGeom>
            <a:noFill/>
            <a:ln>
              <a:noFill/>
            </a:ln>
          </p:spPr>
        </p:pic>
        <p:sp>
          <p:nvSpPr>
            <p:cNvPr id="714" name="Google Shape;714;p75"/>
            <p:cNvSpPr/>
            <p:nvPr/>
          </p:nvSpPr>
          <p:spPr>
            <a:xfrm>
              <a:off x="5136722" y="3558572"/>
              <a:ext cx="3105576" cy="317395"/>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715" name="Google Shape;715;p75"/>
          <p:cNvPicPr preferRelativeResize="0"/>
          <p:nvPr/>
        </p:nvPicPr>
        <p:blipFill rotWithShape="1">
          <a:blip r:embed="rId4">
            <a:alphaModFix/>
          </a:blip>
          <a:srcRect t="6807" b="6798"/>
          <a:stretch/>
        </p:blipFill>
        <p:spPr>
          <a:xfrm>
            <a:off x="2597098" y="901295"/>
            <a:ext cx="11360379" cy="9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application.properties file for DB configuration</a:t>
            </a:r>
            <a:endParaRPr/>
          </a:p>
        </p:txBody>
      </p:sp>
      <p:sp>
        <p:nvSpPr>
          <p:cNvPr id="721" name="Google Shape;721;p76"/>
          <p:cNvSpPr txBox="1">
            <a:spLocks noGrp="1"/>
          </p:cNvSpPr>
          <p:nvPr>
            <p:ph type="body" idx="1"/>
          </p:nvPr>
        </p:nvSpPr>
        <p:spPr>
          <a:xfrm>
            <a:off x="1902091" y="1659001"/>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Clr>
                <a:srgbClr val="3F3F3F"/>
              </a:buClr>
              <a:buSzPts val="1100"/>
              <a:buNone/>
            </a:pPr>
            <a:r>
              <a:rPr lang="en-US"/>
              <a:t>Define JPA ddl property for table creation. </a:t>
            </a:r>
            <a:endParaRPr/>
          </a:p>
        </p:txBody>
      </p:sp>
      <p:grpSp>
        <p:nvGrpSpPr>
          <p:cNvPr id="722" name="Google Shape;722;p76"/>
          <p:cNvGrpSpPr/>
          <p:nvPr/>
        </p:nvGrpSpPr>
        <p:grpSpPr>
          <a:xfrm>
            <a:off x="1326523" y="2773142"/>
            <a:ext cx="13602955" cy="5527419"/>
            <a:chOff x="1440821" y="2991509"/>
            <a:chExt cx="13602955" cy="5527419"/>
          </a:xfrm>
        </p:grpSpPr>
        <p:pic>
          <p:nvPicPr>
            <p:cNvPr id="723" name="Google Shape;723;p76"/>
            <p:cNvPicPr preferRelativeResize="0"/>
            <p:nvPr/>
          </p:nvPicPr>
          <p:blipFill rotWithShape="1">
            <a:blip r:embed="rId3">
              <a:alphaModFix/>
            </a:blip>
            <a:srcRect/>
            <a:stretch/>
          </p:blipFill>
          <p:spPr>
            <a:xfrm>
              <a:off x="1440821" y="2991509"/>
              <a:ext cx="13602955" cy="5527419"/>
            </a:xfrm>
            <a:prstGeom prst="rect">
              <a:avLst/>
            </a:prstGeom>
            <a:noFill/>
            <a:ln>
              <a:noFill/>
            </a:ln>
          </p:spPr>
        </p:pic>
        <p:sp>
          <p:nvSpPr>
            <p:cNvPr id="724" name="Google Shape;724;p76"/>
            <p:cNvSpPr/>
            <p:nvPr/>
          </p:nvSpPr>
          <p:spPr>
            <a:xfrm>
              <a:off x="5136722" y="3895016"/>
              <a:ext cx="5931326" cy="228601"/>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725" name="Google Shape;725;p76"/>
          <p:cNvPicPr preferRelativeResize="0"/>
          <p:nvPr/>
        </p:nvPicPr>
        <p:blipFill rotWithShape="1">
          <a:blip r:embed="rId4">
            <a:alphaModFix/>
          </a:blip>
          <a:srcRect t="6807" b="6798"/>
          <a:stretch/>
        </p:blipFill>
        <p:spPr>
          <a:xfrm>
            <a:off x="2597098" y="901295"/>
            <a:ext cx="11360379" cy="9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application.properties file for DB configuration</a:t>
            </a:r>
            <a:endParaRPr/>
          </a:p>
        </p:txBody>
      </p:sp>
      <p:sp>
        <p:nvSpPr>
          <p:cNvPr id="731" name="Google Shape;731;p77"/>
          <p:cNvSpPr txBox="1">
            <a:spLocks noGrp="1"/>
          </p:cNvSpPr>
          <p:nvPr>
            <p:ph type="body" idx="1"/>
          </p:nvPr>
        </p:nvSpPr>
        <p:spPr>
          <a:xfrm>
            <a:off x="1902100" y="1733606"/>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Clr>
                <a:srgbClr val="3F3F3F"/>
              </a:buClr>
              <a:buSzPts val="1100"/>
              <a:buNone/>
            </a:pPr>
            <a:r>
              <a:rPr lang="en-US"/>
              <a:t>Define the DB URL.</a:t>
            </a:r>
            <a:endParaRPr/>
          </a:p>
        </p:txBody>
      </p:sp>
      <p:grpSp>
        <p:nvGrpSpPr>
          <p:cNvPr id="732" name="Google Shape;732;p77"/>
          <p:cNvGrpSpPr/>
          <p:nvPr/>
        </p:nvGrpSpPr>
        <p:grpSpPr>
          <a:xfrm>
            <a:off x="1326523" y="2773142"/>
            <a:ext cx="13602955" cy="5527419"/>
            <a:chOff x="1440821" y="2991509"/>
            <a:chExt cx="13602955" cy="5527419"/>
          </a:xfrm>
        </p:grpSpPr>
        <p:pic>
          <p:nvPicPr>
            <p:cNvPr id="733" name="Google Shape;733;p77"/>
            <p:cNvPicPr preferRelativeResize="0"/>
            <p:nvPr/>
          </p:nvPicPr>
          <p:blipFill rotWithShape="1">
            <a:blip r:embed="rId3">
              <a:alphaModFix/>
            </a:blip>
            <a:srcRect/>
            <a:stretch/>
          </p:blipFill>
          <p:spPr>
            <a:xfrm>
              <a:off x="1440821" y="2991509"/>
              <a:ext cx="13602955" cy="5527419"/>
            </a:xfrm>
            <a:prstGeom prst="rect">
              <a:avLst/>
            </a:prstGeom>
            <a:noFill/>
            <a:ln>
              <a:noFill/>
            </a:ln>
          </p:spPr>
        </p:pic>
        <p:sp>
          <p:nvSpPr>
            <p:cNvPr id="734" name="Google Shape;734;p77"/>
            <p:cNvSpPr/>
            <p:nvPr/>
          </p:nvSpPr>
          <p:spPr>
            <a:xfrm>
              <a:off x="5136722" y="4123617"/>
              <a:ext cx="8350676" cy="295431"/>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735" name="Google Shape;735;p77"/>
          <p:cNvPicPr preferRelativeResize="0"/>
          <p:nvPr/>
        </p:nvPicPr>
        <p:blipFill rotWithShape="1">
          <a:blip r:embed="rId4">
            <a:alphaModFix/>
          </a:blip>
          <a:srcRect t="6807" b="6798"/>
          <a:stretch/>
        </p:blipFill>
        <p:spPr>
          <a:xfrm>
            <a:off x="2597098" y="901295"/>
            <a:ext cx="11360379" cy="91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7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application.properties file for DB configuration</a:t>
            </a:r>
            <a:endParaRPr/>
          </a:p>
        </p:txBody>
      </p:sp>
      <p:sp>
        <p:nvSpPr>
          <p:cNvPr id="741" name="Google Shape;741;p78"/>
          <p:cNvSpPr txBox="1">
            <a:spLocks noGrp="1"/>
          </p:cNvSpPr>
          <p:nvPr>
            <p:ph type="body" idx="1"/>
          </p:nvPr>
        </p:nvSpPr>
        <p:spPr>
          <a:xfrm>
            <a:off x="1920752" y="1733647"/>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Clr>
                <a:srgbClr val="3F3F3F"/>
              </a:buClr>
              <a:buSzPts val="1100"/>
              <a:buNone/>
            </a:pPr>
            <a:r>
              <a:rPr lang="en-US"/>
              <a:t>Define the DB User Password.</a:t>
            </a:r>
            <a:endParaRPr/>
          </a:p>
        </p:txBody>
      </p:sp>
      <p:grpSp>
        <p:nvGrpSpPr>
          <p:cNvPr id="742" name="Google Shape;742;p78"/>
          <p:cNvGrpSpPr/>
          <p:nvPr/>
        </p:nvGrpSpPr>
        <p:grpSpPr>
          <a:xfrm>
            <a:off x="1326523" y="2773142"/>
            <a:ext cx="13602955" cy="5527419"/>
            <a:chOff x="1440821" y="2991509"/>
            <a:chExt cx="13602955" cy="5527419"/>
          </a:xfrm>
        </p:grpSpPr>
        <p:pic>
          <p:nvPicPr>
            <p:cNvPr id="743" name="Google Shape;743;p78"/>
            <p:cNvPicPr preferRelativeResize="0"/>
            <p:nvPr/>
          </p:nvPicPr>
          <p:blipFill rotWithShape="1">
            <a:blip r:embed="rId3">
              <a:alphaModFix/>
            </a:blip>
            <a:srcRect/>
            <a:stretch/>
          </p:blipFill>
          <p:spPr>
            <a:xfrm>
              <a:off x="1440821" y="2991509"/>
              <a:ext cx="13602955" cy="5527419"/>
            </a:xfrm>
            <a:prstGeom prst="rect">
              <a:avLst/>
            </a:prstGeom>
            <a:noFill/>
            <a:ln>
              <a:noFill/>
            </a:ln>
          </p:spPr>
        </p:pic>
        <p:sp>
          <p:nvSpPr>
            <p:cNvPr id="744" name="Google Shape;744;p78"/>
            <p:cNvSpPr/>
            <p:nvPr/>
          </p:nvSpPr>
          <p:spPr>
            <a:xfrm>
              <a:off x="5136722" y="4618917"/>
              <a:ext cx="5283626" cy="304800"/>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745" name="Google Shape;745;p78"/>
          <p:cNvPicPr preferRelativeResize="0"/>
          <p:nvPr/>
        </p:nvPicPr>
        <p:blipFill rotWithShape="1">
          <a:blip r:embed="rId4">
            <a:alphaModFix/>
          </a:blip>
          <a:srcRect t="6807" b="6798"/>
          <a:stretch/>
        </p:blipFill>
        <p:spPr>
          <a:xfrm>
            <a:off x="2597098" y="901295"/>
            <a:ext cx="11360379" cy="9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application.properties file for DB configuration</a:t>
            </a:r>
            <a:endParaRPr/>
          </a:p>
        </p:txBody>
      </p:sp>
      <p:sp>
        <p:nvSpPr>
          <p:cNvPr id="751" name="Google Shape;751;p79"/>
          <p:cNvSpPr txBox="1">
            <a:spLocks noGrp="1"/>
          </p:cNvSpPr>
          <p:nvPr>
            <p:ph type="body" idx="1"/>
          </p:nvPr>
        </p:nvSpPr>
        <p:spPr>
          <a:xfrm>
            <a:off x="1920752" y="1714986"/>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Clr>
                <a:srgbClr val="3F3F3F"/>
              </a:buClr>
              <a:buSzPts val="1100"/>
              <a:buNone/>
            </a:pPr>
            <a:r>
              <a:rPr lang="en-US"/>
              <a:t>Define the Type4 Driver Class.</a:t>
            </a:r>
            <a:endParaRPr/>
          </a:p>
        </p:txBody>
      </p:sp>
      <p:grpSp>
        <p:nvGrpSpPr>
          <p:cNvPr id="752" name="Google Shape;752;p79"/>
          <p:cNvGrpSpPr/>
          <p:nvPr/>
        </p:nvGrpSpPr>
        <p:grpSpPr>
          <a:xfrm>
            <a:off x="1326523" y="2773142"/>
            <a:ext cx="13602955" cy="5527419"/>
            <a:chOff x="1440821" y="2991509"/>
            <a:chExt cx="13602955" cy="5527419"/>
          </a:xfrm>
        </p:grpSpPr>
        <p:pic>
          <p:nvPicPr>
            <p:cNvPr id="753" name="Google Shape;753;p79"/>
            <p:cNvPicPr preferRelativeResize="0"/>
            <p:nvPr/>
          </p:nvPicPr>
          <p:blipFill rotWithShape="1">
            <a:blip r:embed="rId3">
              <a:alphaModFix/>
            </a:blip>
            <a:srcRect/>
            <a:stretch/>
          </p:blipFill>
          <p:spPr>
            <a:xfrm>
              <a:off x="1440821" y="2991509"/>
              <a:ext cx="13602955" cy="5527419"/>
            </a:xfrm>
            <a:prstGeom prst="rect">
              <a:avLst/>
            </a:prstGeom>
            <a:noFill/>
            <a:ln>
              <a:noFill/>
            </a:ln>
          </p:spPr>
        </p:pic>
        <p:sp>
          <p:nvSpPr>
            <p:cNvPr id="754" name="Google Shape;754;p79"/>
            <p:cNvSpPr/>
            <p:nvPr/>
          </p:nvSpPr>
          <p:spPr>
            <a:xfrm>
              <a:off x="5136722" y="4904666"/>
              <a:ext cx="9331486" cy="304801"/>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755" name="Google Shape;755;p79"/>
          <p:cNvPicPr preferRelativeResize="0"/>
          <p:nvPr/>
        </p:nvPicPr>
        <p:blipFill rotWithShape="1">
          <a:blip r:embed="rId4">
            <a:alphaModFix/>
          </a:blip>
          <a:srcRect t="6807" b="6798"/>
          <a:stretch/>
        </p:blipFill>
        <p:spPr>
          <a:xfrm>
            <a:off x="2597098" y="901295"/>
            <a:ext cx="11360379" cy="9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7"/>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1100"/>
              <a:buNone/>
            </a:pPr>
            <a:r>
              <a:rPr lang="en-US" dirty="0"/>
              <a:t>Develop a Repository</a:t>
            </a:r>
            <a:endParaRPr dirty="0"/>
          </a:p>
        </p:txBody>
      </p:sp>
    </p:spTree>
    <p:extLst>
      <p:ext uri="{BB962C8B-B14F-4D97-AF65-F5344CB8AC3E}">
        <p14:creationId xmlns:p14="http://schemas.microsoft.com/office/powerpoint/2010/main" val="855550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dirty="0"/>
              <a:t>Create a Repository</a:t>
            </a:r>
            <a:endParaRPr dirty="0"/>
          </a:p>
          <a:p>
            <a:pPr marL="0" lvl="0" indent="0" algn="ctr" rtl="0">
              <a:lnSpc>
                <a:spcPct val="100000"/>
              </a:lnSpc>
              <a:spcBef>
                <a:spcPts val="1000"/>
              </a:spcBef>
              <a:spcAft>
                <a:spcPts val="0"/>
              </a:spcAft>
              <a:buClr>
                <a:srgbClr val="3F3F3F"/>
              </a:buClr>
              <a:buSzPts val="280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8"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8"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8"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8" descr="Agile Software Vector Logo - Download Free SVG Icon | Worldvectorlogo"/>
          <p:cNvSpPr/>
          <p:nvPr/>
        </p:nvSpPr>
        <p:spPr>
          <a:xfrm>
            <a:off x="10205004" y="476521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387" name="Google Shape;387;p38"/>
          <p:cNvGrpSpPr/>
          <p:nvPr/>
        </p:nvGrpSpPr>
        <p:grpSpPr>
          <a:xfrm>
            <a:off x="8570575" y="6220434"/>
            <a:ext cx="2151347" cy="1616982"/>
            <a:chOff x="6153229" y="5107008"/>
            <a:chExt cx="2151347" cy="1616982"/>
          </a:xfrm>
        </p:grpSpPr>
        <p:sp>
          <p:nvSpPr>
            <p:cNvPr id="388" name="Google Shape;388;p38"/>
            <p:cNvSpPr txBox="1"/>
            <p:nvPr/>
          </p:nvSpPr>
          <p:spPr>
            <a:xfrm>
              <a:off x="6305036" y="6269314"/>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Maven </a:t>
              </a:r>
              <a:endParaRPr sz="1400" b="0" i="0" u="none" strike="noStrike" cap="none">
                <a:solidFill>
                  <a:srgbClr val="000000"/>
                </a:solidFill>
                <a:latin typeface="Arial"/>
                <a:ea typeface="Arial"/>
                <a:cs typeface="Arial"/>
                <a:sym typeface="Arial"/>
              </a:endParaRPr>
            </a:p>
          </p:txBody>
        </p:sp>
        <p:pic>
          <p:nvPicPr>
            <p:cNvPr id="389" name="Google Shape;389;p38" descr="File:Apache Maven logo.svg - Wikimedia Commons"/>
            <p:cNvPicPr preferRelativeResize="0"/>
            <p:nvPr/>
          </p:nvPicPr>
          <p:blipFill rotWithShape="1">
            <a:blip r:embed="rId3">
              <a:alphaModFix/>
            </a:blip>
            <a:srcRect/>
            <a:stretch/>
          </p:blipFill>
          <p:spPr>
            <a:xfrm>
              <a:off x="6153229" y="5107008"/>
              <a:ext cx="2151347" cy="544560"/>
            </a:xfrm>
            <a:prstGeom prst="rect">
              <a:avLst/>
            </a:prstGeom>
            <a:noFill/>
            <a:ln>
              <a:noFill/>
            </a:ln>
          </p:spPr>
        </p:pic>
      </p:grpSp>
      <p:grpSp>
        <p:nvGrpSpPr>
          <p:cNvPr id="390" name="Google Shape;390;p38"/>
          <p:cNvGrpSpPr/>
          <p:nvPr/>
        </p:nvGrpSpPr>
        <p:grpSpPr>
          <a:xfrm>
            <a:off x="4323860" y="3073712"/>
            <a:ext cx="1847731" cy="2378662"/>
            <a:chOff x="9274934" y="3101846"/>
            <a:chExt cx="1847731" cy="2378662"/>
          </a:xfrm>
        </p:grpSpPr>
        <p:sp>
          <p:nvSpPr>
            <p:cNvPr id="391" name="Google Shape;391;p38"/>
            <p:cNvSpPr txBox="1"/>
            <p:nvPr/>
          </p:nvSpPr>
          <p:spPr>
            <a:xfrm>
              <a:off x="9274934" y="5025832"/>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JDBC</a:t>
              </a:r>
              <a:endParaRPr sz="1400" b="0" i="0" u="none" strike="noStrike" cap="none">
                <a:solidFill>
                  <a:srgbClr val="000000"/>
                </a:solidFill>
                <a:latin typeface="Arial"/>
                <a:ea typeface="Arial"/>
                <a:cs typeface="Arial"/>
                <a:sym typeface="Arial"/>
              </a:endParaRPr>
            </a:p>
          </p:txBody>
        </p:sp>
        <p:pic>
          <p:nvPicPr>
            <p:cNvPr id="392" name="Google Shape;392;p38"/>
            <p:cNvPicPr preferRelativeResize="0"/>
            <p:nvPr/>
          </p:nvPicPr>
          <p:blipFill rotWithShape="1">
            <a:blip r:embed="rId4">
              <a:alphaModFix/>
            </a:blip>
            <a:srcRect/>
            <a:stretch/>
          </p:blipFill>
          <p:spPr>
            <a:xfrm>
              <a:off x="9567857" y="3101846"/>
              <a:ext cx="1359233" cy="1972421"/>
            </a:xfrm>
            <a:prstGeom prst="rect">
              <a:avLst/>
            </a:prstGeom>
            <a:noFill/>
            <a:ln>
              <a:noFill/>
            </a:ln>
          </p:spPr>
        </p:pic>
      </p:grpSp>
      <p:grpSp>
        <p:nvGrpSpPr>
          <p:cNvPr id="393" name="Google Shape;393;p38"/>
          <p:cNvGrpSpPr/>
          <p:nvPr/>
        </p:nvGrpSpPr>
        <p:grpSpPr>
          <a:xfrm>
            <a:off x="6989499" y="3164483"/>
            <a:ext cx="1847731" cy="2407803"/>
            <a:chOff x="7108853" y="6698540"/>
            <a:chExt cx="1847731" cy="2407803"/>
          </a:xfrm>
        </p:grpSpPr>
        <p:sp>
          <p:nvSpPr>
            <p:cNvPr id="394" name="Google Shape;394;p38"/>
            <p:cNvSpPr txBox="1"/>
            <p:nvPr/>
          </p:nvSpPr>
          <p:spPr>
            <a:xfrm>
              <a:off x="7108853" y="8651667"/>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JSP</a:t>
              </a:r>
              <a:endParaRPr sz="1400" b="0" i="0" u="none" strike="noStrike" cap="none">
                <a:solidFill>
                  <a:srgbClr val="000000"/>
                </a:solidFill>
                <a:latin typeface="Arial"/>
                <a:ea typeface="Arial"/>
                <a:cs typeface="Arial"/>
                <a:sym typeface="Arial"/>
              </a:endParaRPr>
            </a:p>
          </p:txBody>
        </p:sp>
        <p:pic>
          <p:nvPicPr>
            <p:cNvPr id="395" name="Google Shape;395;p38" descr="20+ JSP Projects with Source Code - ProjectsGeek"/>
            <p:cNvPicPr preferRelativeResize="0"/>
            <p:nvPr/>
          </p:nvPicPr>
          <p:blipFill rotWithShape="1">
            <a:blip r:embed="rId5">
              <a:alphaModFix/>
            </a:blip>
            <a:srcRect/>
            <a:stretch/>
          </p:blipFill>
          <p:spPr>
            <a:xfrm>
              <a:off x="7646794" y="6698540"/>
              <a:ext cx="928153" cy="1700230"/>
            </a:xfrm>
            <a:prstGeom prst="rect">
              <a:avLst/>
            </a:prstGeom>
            <a:noFill/>
            <a:ln>
              <a:noFill/>
            </a:ln>
          </p:spPr>
        </p:pic>
      </p:grpSp>
      <p:grpSp>
        <p:nvGrpSpPr>
          <p:cNvPr id="396" name="Google Shape;396;p38"/>
          <p:cNvGrpSpPr/>
          <p:nvPr/>
        </p:nvGrpSpPr>
        <p:grpSpPr>
          <a:xfrm>
            <a:off x="9354644" y="3118823"/>
            <a:ext cx="1847731" cy="2451768"/>
            <a:chOff x="1415547" y="4092736"/>
            <a:chExt cx="1847731" cy="2451768"/>
          </a:xfrm>
        </p:grpSpPr>
        <p:sp>
          <p:nvSpPr>
            <p:cNvPr id="397" name="Google Shape;397;p38"/>
            <p:cNvSpPr txBox="1"/>
            <p:nvPr/>
          </p:nvSpPr>
          <p:spPr>
            <a:xfrm>
              <a:off x="1415547" y="6089828"/>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Servlets</a:t>
              </a:r>
              <a:endParaRPr sz="1400" b="0" i="0" u="none" strike="noStrike" cap="none">
                <a:solidFill>
                  <a:srgbClr val="000000"/>
                </a:solidFill>
                <a:latin typeface="Arial"/>
                <a:ea typeface="Arial"/>
                <a:cs typeface="Arial"/>
                <a:sym typeface="Arial"/>
              </a:endParaRPr>
            </a:p>
          </p:txBody>
        </p:sp>
        <p:pic>
          <p:nvPicPr>
            <p:cNvPr id="398" name="Google Shape;398;p38"/>
            <p:cNvPicPr preferRelativeResize="0"/>
            <p:nvPr/>
          </p:nvPicPr>
          <p:blipFill rotWithShape="1">
            <a:blip r:embed="rId6">
              <a:alphaModFix/>
            </a:blip>
            <a:srcRect/>
            <a:stretch/>
          </p:blipFill>
          <p:spPr>
            <a:xfrm>
              <a:off x="1602365" y="4092736"/>
              <a:ext cx="1474097" cy="1788572"/>
            </a:xfrm>
            <a:prstGeom prst="rect">
              <a:avLst/>
            </a:prstGeom>
            <a:noFill/>
            <a:ln>
              <a:noFill/>
            </a:ln>
          </p:spPr>
        </p:pic>
      </p:grpSp>
      <p:grpSp>
        <p:nvGrpSpPr>
          <p:cNvPr id="399" name="Google Shape;399;p38"/>
          <p:cNvGrpSpPr/>
          <p:nvPr/>
        </p:nvGrpSpPr>
        <p:grpSpPr>
          <a:xfrm>
            <a:off x="4946494" y="6145181"/>
            <a:ext cx="2450193" cy="1692235"/>
            <a:chOff x="9516721" y="6892896"/>
            <a:chExt cx="2450193" cy="1692235"/>
          </a:xfrm>
        </p:grpSpPr>
        <p:sp>
          <p:nvSpPr>
            <p:cNvPr id="400" name="Google Shape;400;p38"/>
            <p:cNvSpPr txBox="1"/>
            <p:nvPr/>
          </p:nvSpPr>
          <p:spPr>
            <a:xfrm>
              <a:off x="9950106" y="8130455"/>
              <a:ext cx="2016808" cy="454676"/>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MongoDB</a:t>
              </a:r>
              <a:endParaRPr sz="1400" b="0" i="0" u="none" strike="noStrike" cap="none">
                <a:solidFill>
                  <a:srgbClr val="000000"/>
                </a:solidFill>
                <a:latin typeface="Arial"/>
                <a:ea typeface="Arial"/>
                <a:cs typeface="Arial"/>
                <a:sym typeface="Arial"/>
              </a:endParaRPr>
            </a:p>
          </p:txBody>
        </p:sp>
        <p:pic>
          <p:nvPicPr>
            <p:cNvPr id="401" name="Google Shape;401;p38" descr="File:MongoDB Logo.svg - Wikimedia Commons"/>
            <p:cNvPicPr preferRelativeResize="0"/>
            <p:nvPr/>
          </p:nvPicPr>
          <p:blipFill rotWithShape="1">
            <a:blip r:embed="rId7">
              <a:alphaModFix/>
            </a:blip>
            <a:srcRect/>
            <a:stretch/>
          </p:blipFill>
          <p:spPr>
            <a:xfrm>
              <a:off x="9516721" y="6892896"/>
              <a:ext cx="2450193" cy="660403"/>
            </a:xfrm>
            <a:prstGeom prst="rect">
              <a:avLst/>
            </a:prstGeom>
            <a:noFill/>
            <a:ln>
              <a:noFill/>
            </a:ln>
          </p:spPr>
        </p:pic>
      </p:grpSp>
      <p:sp>
        <p:nvSpPr>
          <p:cNvPr id="402" name="Google Shape;402;p38"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8"/>
          <p:cNvSpPr txBox="1">
            <a:spLocks noGrp="1"/>
          </p:cNvSpPr>
          <p:nvPr>
            <p:ph type="body" idx="1"/>
          </p:nvPr>
        </p:nvSpPr>
        <p:spPr>
          <a:xfrm>
            <a:off x="1523093" y="1808291"/>
            <a:ext cx="13209814" cy="5527418"/>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rPr>
              <a:t>Before we begin, let’s recall what we have covered till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CrudRepository to Perform CRUD Operations</a:t>
            </a:r>
            <a:endParaRPr/>
          </a:p>
        </p:txBody>
      </p:sp>
      <p:sp>
        <p:nvSpPr>
          <p:cNvPr id="766" name="Google Shape;766;p81"/>
          <p:cNvSpPr txBox="1">
            <a:spLocks noGrp="1"/>
          </p:cNvSpPr>
          <p:nvPr>
            <p:ph type="body" idx="1"/>
          </p:nvPr>
        </p:nvSpPr>
        <p:spPr>
          <a:xfrm>
            <a:off x="1902040" y="1536096"/>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None/>
            </a:pPr>
            <a:r>
              <a:rPr lang="en-US"/>
              <a:t>Create various interfaces that shall extend CrudRepository interface from Spring Data.</a:t>
            </a:r>
            <a:endParaRPr/>
          </a:p>
          <a:p>
            <a:pPr marL="0" lvl="0" indent="0" algn="l" rtl="0">
              <a:lnSpc>
                <a:spcPct val="100000"/>
              </a:lnSpc>
              <a:spcBef>
                <a:spcPts val="0"/>
              </a:spcBef>
              <a:spcAft>
                <a:spcPts val="0"/>
              </a:spcAft>
              <a:buClr>
                <a:srgbClr val="3F3F3F"/>
              </a:buClr>
              <a:buSzPts val="1400"/>
              <a:buNone/>
            </a:pPr>
            <a:endParaRPr/>
          </a:p>
        </p:txBody>
      </p:sp>
      <p:pic>
        <p:nvPicPr>
          <p:cNvPr id="767" name="Google Shape;767;p81"/>
          <p:cNvPicPr preferRelativeResize="0"/>
          <p:nvPr/>
        </p:nvPicPr>
        <p:blipFill rotWithShape="1">
          <a:blip r:embed="rId3">
            <a:alphaModFix/>
          </a:blip>
          <a:srcRect b="13582"/>
          <a:stretch/>
        </p:blipFill>
        <p:spPr>
          <a:xfrm>
            <a:off x="2319585" y="2536535"/>
            <a:ext cx="11616829" cy="5527500"/>
          </a:xfrm>
          <a:prstGeom prst="rect">
            <a:avLst/>
          </a:prstGeom>
          <a:noFill/>
          <a:ln>
            <a:noFill/>
          </a:ln>
        </p:spPr>
      </p:pic>
      <p:sp>
        <p:nvSpPr>
          <p:cNvPr id="768" name="Google Shape;768;p81"/>
          <p:cNvSpPr/>
          <p:nvPr/>
        </p:nvSpPr>
        <p:spPr>
          <a:xfrm>
            <a:off x="2319584" y="4286859"/>
            <a:ext cx="2995365" cy="1694454"/>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69" name="Google Shape;769;p81"/>
          <p:cNvPicPr preferRelativeResize="0"/>
          <p:nvPr/>
        </p:nvPicPr>
        <p:blipFill rotWithShape="1">
          <a:blip r:embed="rId4">
            <a:alphaModFix/>
          </a:blip>
          <a:srcRect t="6807" b="6798"/>
          <a:stretch/>
        </p:blipFill>
        <p:spPr>
          <a:xfrm>
            <a:off x="2689584" y="901295"/>
            <a:ext cx="11473983" cy="9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AdminsRepository.java: CrudRepository to Perform CRUD Operations</a:t>
            </a:r>
            <a:endParaRPr/>
          </a:p>
        </p:txBody>
      </p:sp>
      <p:grpSp>
        <p:nvGrpSpPr>
          <p:cNvPr id="775" name="Google Shape;775;p82"/>
          <p:cNvGrpSpPr/>
          <p:nvPr/>
        </p:nvGrpSpPr>
        <p:grpSpPr>
          <a:xfrm>
            <a:off x="3996646" y="3406024"/>
            <a:ext cx="8337349" cy="3710057"/>
            <a:chOff x="5103801" y="2909158"/>
            <a:chExt cx="6048395" cy="1270869"/>
          </a:xfrm>
        </p:grpSpPr>
        <p:sp>
          <p:nvSpPr>
            <p:cNvPr id="776" name="Google Shape;776;p82"/>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@Repository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interface AdminsRepository extends CrudRepository&lt;Admins, Integer&gt;{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777" name="Google Shape;777;p82"/>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8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9" name="Google Shape;779;p82"/>
          <p:cNvSpPr/>
          <p:nvPr/>
        </p:nvSpPr>
        <p:spPr>
          <a:xfrm>
            <a:off x="2040286" y="1597482"/>
            <a:ext cx="12175307" cy="109036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interface AdminsRepository in the package com.example.estorebackend.repository and extend CrudRepository with type Admins.</a:t>
            </a:r>
            <a:endParaRPr sz="1400" b="0" i="0" u="none" strike="noStrike" cap="none">
              <a:solidFill>
                <a:srgbClr val="000000"/>
              </a:solidFill>
              <a:latin typeface="Arial"/>
              <a:ea typeface="Arial"/>
              <a:cs typeface="Arial"/>
              <a:sym typeface="Arial"/>
            </a:endParaRPr>
          </a:p>
        </p:txBody>
      </p:sp>
      <p:pic>
        <p:nvPicPr>
          <p:cNvPr id="780" name="Google Shape;780;p82"/>
          <p:cNvPicPr preferRelativeResize="0"/>
          <p:nvPr/>
        </p:nvPicPr>
        <p:blipFill rotWithShape="1">
          <a:blip r:embed="rId3">
            <a:alphaModFix/>
          </a:blip>
          <a:srcRect t="6807" b="6798"/>
          <a:stretch/>
        </p:blipFill>
        <p:spPr>
          <a:xfrm>
            <a:off x="-11795" y="901295"/>
            <a:ext cx="16914063" cy="91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8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UsersRepository.java: CrudRepository to Perform CRUD Operations</a:t>
            </a:r>
            <a:endParaRPr/>
          </a:p>
        </p:txBody>
      </p:sp>
      <p:grpSp>
        <p:nvGrpSpPr>
          <p:cNvPr id="786" name="Google Shape;786;p83"/>
          <p:cNvGrpSpPr/>
          <p:nvPr/>
        </p:nvGrpSpPr>
        <p:grpSpPr>
          <a:xfrm>
            <a:off x="3977986" y="3379536"/>
            <a:ext cx="8337349" cy="3710057"/>
            <a:chOff x="5103801" y="2909158"/>
            <a:chExt cx="6048395" cy="1270869"/>
          </a:xfrm>
        </p:grpSpPr>
        <p:sp>
          <p:nvSpPr>
            <p:cNvPr id="787" name="Google Shape;787;p83"/>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@Repository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interface UsersRepository extends CrudRepository&lt;Users, Integer&gt;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788" name="Google Shape;788;p83"/>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8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0" name="Google Shape;790;p83"/>
          <p:cNvSpPr/>
          <p:nvPr/>
        </p:nvSpPr>
        <p:spPr>
          <a:xfrm>
            <a:off x="2035626" y="1534235"/>
            <a:ext cx="12175307" cy="109036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interface UsersRepository in the package com.example.estorebackend.repository and extend CrudRepository with type Users.</a:t>
            </a:r>
            <a:endParaRPr sz="1400" b="0" i="0" u="none" strike="noStrike" cap="none">
              <a:solidFill>
                <a:srgbClr val="000000"/>
              </a:solidFill>
              <a:latin typeface="Arial"/>
              <a:ea typeface="Arial"/>
              <a:cs typeface="Arial"/>
              <a:sym typeface="Arial"/>
            </a:endParaRPr>
          </a:p>
        </p:txBody>
      </p:sp>
      <p:pic>
        <p:nvPicPr>
          <p:cNvPr id="791" name="Google Shape;791;p83"/>
          <p:cNvPicPr preferRelativeResize="0"/>
          <p:nvPr/>
        </p:nvPicPr>
        <p:blipFill rotWithShape="1">
          <a:blip r:embed="rId3">
            <a:alphaModFix/>
          </a:blip>
          <a:srcRect t="6807" b="6798"/>
          <a:stretch/>
        </p:blipFill>
        <p:spPr>
          <a:xfrm>
            <a:off x="-11795" y="901295"/>
            <a:ext cx="16914063" cy="91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CategoriesRepository.java: CrudRepository to Perform CRUD Operations</a:t>
            </a:r>
            <a:endParaRPr/>
          </a:p>
        </p:txBody>
      </p:sp>
      <p:grpSp>
        <p:nvGrpSpPr>
          <p:cNvPr id="797" name="Google Shape;797;p84"/>
          <p:cNvGrpSpPr/>
          <p:nvPr/>
        </p:nvGrpSpPr>
        <p:grpSpPr>
          <a:xfrm>
            <a:off x="3977986" y="3416858"/>
            <a:ext cx="8337349" cy="3710057"/>
            <a:chOff x="5103801" y="2909158"/>
            <a:chExt cx="6048395" cy="1270869"/>
          </a:xfrm>
        </p:grpSpPr>
        <p:sp>
          <p:nvSpPr>
            <p:cNvPr id="798" name="Google Shape;798;p84"/>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@Repository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interface CategoriesRepository extends CrudRepository&lt;Categories, Integer&gt;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799" name="Google Shape;799;p84"/>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8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1" name="Google Shape;801;p84"/>
          <p:cNvSpPr/>
          <p:nvPr/>
        </p:nvSpPr>
        <p:spPr>
          <a:xfrm>
            <a:off x="2035626" y="1514902"/>
            <a:ext cx="12175307" cy="109036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interface CategoriesRepository in the package com.example.estorebackend.repository and extend CrudRepository with type Categories.</a:t>
            </a:r>
            <a:endParaRPr sz="1400" b="0" i="0" u="none" strike="noStrike" cap="none">
              <a:solidFill>
                <a:srgbClr val="000000"/>
              </a:solidFill>
              <a:latin typeface="Arial"/>
              <a:ea typeface="Arial"/>
              <a:cs typeface="Arial"/>
              <a:sym typeface="Arial"/>
            </a:endParaRPr>
          </a:p>
        </p:txBody>
      </p:sp>
      <p:pic>
        <p:nvPicPr>
          <p:cNvPr id="802" name="Google Shape;802;p84"/>
          <p:cNvPicPr preferRelativeResize="0"/>
          <p:nvPr/>
        </p:nvPicPr>
        <p:blipFill rotWithShape="1">
          <a:blip r:embed="rId3">
            <a:alphaModFix/>
          </a:blip>
          <a:srcRect t="6807" b="6798"/>
          <a:stretch/>
        </p:blipFill>
        <p:spPr>
          <a:xfrm>
            <a:off x="-532073" y="901295"/>
            <a:ext cx="17954619" cy="91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8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ProductsRepository.java: CrudRepository to Perform CRUD Operations</a:t>
            </a:r>
            <a:endParaRPr/>
          </a:p>
        </p:txBody>
      </p:sp>
      <p:grpSp>
        <p:nvGrpSpPr>
          <p:cNvPr id="808" name="Google Shape;808;p85"/>
          <p:cNvGrpSpPr/>
          <p:nvPr/>
        </p:nvGrpSpPr>
        <p:grpSpPr>
          <a:xfrm>
            <a:off x="3959325" y="3491502"/>
            <a:ext cx="8337349" cy="3710057"/>
            <a:chOff x="5103801" y="2909158"/>
            <a:chExt cx="6048395" cy="1270869"/>
          </a:xfrm>
        </p:grpSpPr>
        <p:sp>
          <p:nvSpPr>
            <p:cNvPr id="809" name="Google Shape;809;p85"/>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@Repository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interface ProductsRepository extends CrudRepository&lt;Products, Integer&gt;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10" name="Google Shape;810;p85"/>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8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2" name="Google Shape;812;p85"/>
          <p:cNvSpPr/>
          <p:nvPr/>
        </p:nvSpPr>
        <p:spPr>
          <a:xfrm>
            <a:off x="2040400" y="1470498"/>
            <a:ext cx="12175200" cy="129136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interface ProductsRepository in the package com.example.estorebackend.repository and extend CrudRepository with type Products.</a:t>
            </a:r>
            <a:endParaRPr sz="1400" b="0" i="0" u="none" strike="noStrike" cap="none">
              <a:solidFill>
                <a:srgbClr val="000000"/>
              </a:solidFill>
              <a:latin typeface="Arial"/>
              <a:ea typeface="Arial"/>
              <a:cs typeface="Arial"/>
              <a:sym typeface="Arial"/>
            </a:endParaRPr>
          </a:p>
        </p:txBody>
      </p:sp>
      <p:pic>
        <p:nvPicPr>
          <p:cNvPr id="813" name="Google Shape;813;p85"/>
          <p:cNvPicPr preferRelativeResize="0"/>
          <p:nvPr/>
        </p:nvPicPr>
        <p:blipFill rotWithShape="1">
          <a:blip r:embed="rId3">
            <a:alphaModFix/>
          </a:blip>
          <a:srcRect t="6807" b="6798"/>
          <a:stretch/>
        </p:blipFill>
        <p:spPr>
          <a:xfrm>
            <a:off x="-181782" y="901295"/>
            <a:ext cx="17254036" cy="91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8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OrdersRepository.java: CrudRepository to Perform CRUD Operations</a:t>
            </a:r>
            <a:endParaRPr/>
          </a:p>
        </p:txBody>
      </p:sp>
      <p:grpSp>
        <p:nvGrpSpPr>
          <p:cNvPr id="819" name="Google Shape;819;p86"/>
          <p:cNvGrpSpPr/>
          <p:nvPr/>
        </p:nvGrpSpPr>
        <p:grpSpPr>
          <a:xfrm>
            <a:off x="3977986" y="3491502"/>
            <a:ext cx="8337349" cy="3710057"/>
            <a:chOff x="5103801" y="2909158"/>
            <a:chExt cx="6048395" cy="1270869"/>
          </a:xfrm>
        </p:grpSpPr>
        <p:sp>
          <p:nvSpPr>
            <p:cNvPr id="820" name="Google Shape;820;p86"/>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@Repository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interface OrdersRepository extends CrudRepository&lt;Orders, Integer&gt;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21" name="Google Shape;821;p86"/>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8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3" name="Google Shape;823;p86"/>
          <p:cNvSpPr/>
          <p:nvPr/>
        </p:nvSpPr>
        <p:spPr>
          <a:xfrm>
            <a:off x="2040400" y="1453936"/>
            <a:ext cx="12175200" cy="1291711"/>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interface OrdersRepository in the package com.example.estorebackend.repository and extend CrudRepository with type Orders.</a:t>
            </a:r>
            <a:endParaRPr sz="1400" b="0" i="0" u="none" strike="noStrike" cap="none">
              <a:solidFill>
                <a:srgbClr val="000000"/>
              </a:solidFill>
              <a:latin typeface="Arial"/>
              <a:ea typeface="Arial"/>
              <a:cs typeface="Arial"/>
              <a:sym typeface="Arial"/>
            </a:endParaRPr>
          </a:p>
        </p:txBody>
      </p:sp>
      <p:pic>
        <p:nvPicPr>
          <p:cNvPr id="824" name="Google Shape;824;p86"/>
          <p:cNvPicPr preferRelativeResize="0"/>
          <p:nvPr/>
        </p:nvPicPr>
        <p:blipFill rotWithShape="1">
          <a:blip r:embed="rId3">
            <a:alphaModFix/>
          </a:blip>
          <a:srcRect t="6807" b="6798"/>
          <a:stretch/>
        </p:blipFill>
        <p:spPr>
          <a:xfrm>
            <a:off x="-11795" y="901295"/>
            <a:ext cx="16914063" cy="91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8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OrderItemsRepository.java: CrudRepository to Perform CRUD Operations</a:t>
            </a:r>
            <a:endParaRPr/>
          </a:p>
        </p:txBody>
      </p:sp>
      <p:grpSp>
        <p:nvGrpSpPr>
          <p:cNvPr id="830" name="Google Shape;830;p87"/>
          <p:cNvGrpSpPr/>
          <p:nvPr/>
        </p:nvGrpSpPr>
        <p:grpSpPr>
          <a:xfrm>
            <a:off x="3977986" y="3454180"/>
            <a:ext cx="8337349" cy="3710057"/>
            <a:chOff x="5103801" y="2909158"/>
            <a:chExt cx="6048395" cy="1270869"/>
          </a:xfrm>
        </p:grpSpPr>
        <p:sp>
          <p:nvSpPr>
            <p:cNvPr id="831" name="Google Shape;831;p87"/>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@Repository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interface OrderItemsRepository extends CrudRepository&lt;OrderItems, Integer&gt;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32" name="Google Shape;832;p87"/>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8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87"/>
          <p:cNvSpPr/>
          <p:nvPr/>
        </p:nvSpPr>
        <p:spPr>
          <a:xfrm>
            <a:off x="2059061" y="1478162"/>
            <a:ext cx="12175200" cy="1246378"/>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interface OrderItemsRepository in the package com.example.estorebackend.repository and extend CrudRepository with type OrderItems.</a:t>
            </a:r>
            <a:endParaRPr sz="1400" b="0" i="0" u="none" strike="noStrike" cap="none">
              <a:solidFill>
                <a:srgbClr val="000000"/>
              </a:solidFill>
              <a:latin typeface="Arial"/>
              <a:ea typeface="Arial"/>
              <a:cs typeface="Arial"/>
              <a:sym typeface="Arial"/>
            </a:endParaRPr>
          </a:p>
        </p:txBody>
      </p:sp>
      <p:pic>
        <p:nvPicPr>
          <p:cNvPr id="835" name="Google Shape;835;p87"/>
          <p:cNvPicPr preferRelativeResize="0"/>
          <p:nvPr/>
        </p:nvPicPr>
        <p:blipFill rotWithShape="1">
          <a:blip r:embed="rId3">
            <a:alphaModFix/>
          </a:blip>
          <a:srcRect t="6807" b="6798"/>
          <a:stretch/>
        </p:blipFill>
        <p:spPr>
          <a:xfrm>
            <a:off x="-675195" y="901295"/>
            <a:ext cx="18315507" cy="91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8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ShipmentsRepository.java: CrudRepository to Perform CRUD Operations</a:t>
            </a:r>
            <a:endParaRPr/>
          </a:p>
        </p:txBody>
      </p:sp>
      <p:grpSp>
        <p:nvGrpSpPr>
          <p:cNvPr id="841" name="Google Shape;841;p88"/>
          <p:cNvGrpSpPr/>
          <p:nvPr/>
        </p:nvGrpSpPr>
        <p:grpSpPr>
          <a:xfrm>
            <a:off x="3977986" y="3416858"/>
            <a:ext cx="8337349" cy="3710057"/>
            <a:chOff x="5103801" y="2909158"/>
            <a:chExt cx="6048395" cy="1270869"/>
          </a:xfrm>
        </p:grpSpPr>
        <p:sp>
          <p:nvSpPr>
            <p:cNvPr id="842" name="Google Shape;842;p88"/>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@Repository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interface ShipmentsRepository extends CrudRepository&lt;Shipments, Integer&gt;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43" name="Google Shape;843;p88"/>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8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5" name="Google Shape;845;p88"/>
          <p:cNvSpPr/>
          <p:nvPr/>
        </p:nvSpPr>
        <p:spPr>
          <a:xfrm>
            <a:off x="2040400" y="1439863"/>
            <a:ext cx="12175200" cy="1291711"/>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interface ShipmentsRepository in the package com.example.estorebackend.repository and extend CrudRepository with type Shipment.</a:t>
            </a:r>
            <a:endParaRPr sz="1400" b="0" i="0" u="none" strike="noStrike" cap="none">
              <a:solidFill>
                <a:srgbClr val="000000"/>
              </a:solidFill>
              <a:latin typeface="Arial"/>
              <a:ea typeface="Arial"/>
              <a:cs typeface="Arial"/>
              <a:sym typeface="Arial"/>
            </a:endParaRPr>
          </a:p>
        </p:txBody>
      </p:sp>
      <p:pic>
        <p:nvPicPr>
          <p:cNvPr id="846" name="Google Shape;846;p88"/>
          <p:cNvPicPr preferRelativeResize="0"/>
          <p:nvPr/>
        </p:nvPicPr>
        <p:blipFill rotWithShape="1">
          <a:blip r:embed="rId3">
            <a:alphaModFix/>
          </a:blip>
          <a:srcRect t="6807" b="6798"/>
          <a:stretch/>
        </p:blipFill>
        <p:spPr>
          <a:xfrm>
            <a:off x="-896588" y="901295"/>
            <a:ext cx="18683649" cy="9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8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CartRepository.java: CrudRepository to Perform CRUD Operations</a:t>
            </a:r>
            <a:endParaRPr/>
          </a:p>
        </p:txBody>
      </p:sp>
      <p:grpSp>
        <p:nvGrpSpPr>
          <p:cNvPr id="852" name="Google Shape;852;p89"/>
          <p:cNvGrpSpPr/>
          <p:nvPr/>
        </p:nvGrpSpPr>
        <p:grpSpPr>
          <a:xfrm>
            <a:off x="3977986" y="3323553"/>
            <a:ext cx="8337349" cy="3710057"/>
            <a:chOff x="5103801" y="2909158"/>
            <a:chExt cx="6048395" cy="1270869"/>
          </a:xfrm>
        </p:grpSpPr>
        <p:sp>
          <p:nvSpPr>
            <p:cNvPr id="853" name="Google Shape;853;p89"/>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@Repository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interface CartRepository extends CrudRepository&lt;Cart, Integer&gt;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54" name="Google Shape;854;p89"/>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8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6" name="Google Shape;856;p89"/>
          <p:cNvSpPr/>
          <p:nvPr/>
        </p:nvSpPr>
        <p:spPr>
          <a:xfrm>
            <a:off x="2322503" y="1534767"/>
            <a:ext cx="11652270" cy="106480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interface CartRepository in the package com.example.estorebackend.repository and extend CrudRepository with type Cart.</a:t>
            </a:r>
            <a:endParaRPr sz="1400" b="0" i="0" u="none" strike="noStrike" cap="none">
              <a:solidFill>
                <a:srgbClr val="000000"/>
              </a:solidFill>
              <a:latin typeface="Arial"/>
              <a:ea typeface="Arial"/>
              <a:cs typeface="Arial"/>
              <a:sym typeface="Arial"/>
            </a:endParaRPr>
          </a:p>
        </p:txBody>
      </p:sp>
      <p:pic>
        <p:nvPicPr>
          <p:cNvPr id="857" name="Google Shape;857;p89"/>
          <p:cNvPicPr preferRelativeResize="0"/>
          <p:nvPr/>
        </p:nvPicPr>
        <p:blipFill rotWithShape="1">
          <a:blip r:embed="rId3">
            <a:alphaModFix/>
          </a:blip>
          <a:srcRect t="6807" b="6798"/>
          <a:stretch/>
        </p:blipFill>
        <p:spPr>
          <a:xfrm>
            <a:off x="-11795" y="901295"/>
            <a:ext cx="16914063" cy="91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9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WishlistRepository.java: CrudRepository to Perform CRUD Operations</a:t>
            </a:r>
            <a:endParaRPr/>
          </a:p>
        </p:txBody>
      </p:sp>
      <p:grpSp>
        <p:nvGrpSpPr>
          <p:cNvPr id="863" name="Google Shape;863;p90"/>
          <p:cNvGrpSpPr/>
          <p:nvPr/>
        </p:nvGrpSpPr>
        <p:grpSpPr>
          <a:xfrm>
            <a:off x="3977986" y="3304892"/>
            <a:ext cx="8337349" cy="3710057"/>
            <a:chOff x="5103801" y="2909158"/>
            <a:chExt cx="6048395" cy="1270869"/>
          </a:xfrm>
        </p:grpSpPr>
        <p:sp>
          <p:nvSpPr>
            <p:cNvPr id="864" name="Google Shape;864;p90"/>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@Repository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interface WishlistRepository extends CrudRepository&lt;Wishlist, Integer&gt;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65" name="Google Shape;865;p90"/>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9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7" name="Google Shape;867;p90"/>
          <p:cNvSpPr/>
          <p:nvPr/>
        </p:nvSpPr>
        <p:spPr>
          <a:xfrm>
            <a:off x="2113028" y="1552218"/>
            <a:ext cx="12057826" cy="111130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interface WishlistRepository in the package com.example.estorebackend.repository and extend CrudRepository with type Wishlist.</a:t>
            </a:r>
            <a:endParaRPr sz="1400" b="0" i="0" u="none" strike="noStrike" cap="none">
              <a:solidFill>
                <a:srgbClr val="000000"/>
              </a:solidFill>
              <a:latin typeface="Arial"/>
              <a:ea typeface="Arial"/>
              <a:cs typeface="Arial"/>
              <a:sym typeface="Arial"/>
            </a:endParaRPr>
          </a:p>
        </p:txBody>
      </p:sp>
      <p:pic>
        <p:nvPicPr>
          <p:cNvPr id="868" name="Google Shape;868;p90"/>
          <p:cNvPicPr preferRelativeResize="0"/>
          <p:nvPr/>
        </p:nvPicPr>
        <p:blipFill rotWithShape="1">
          <a:blip r:embed="rId3">
            <a:alphaModFix/>
          </a:blip>
          <a:srcRect t="6807" b="6798"/>
          <a:stretch/>
        </p:blipFill>
        <p:spPr>
          <a:xfrm>
            <a:off x="-532073" y="901295"/>
            <a:ext cx="17954619" cy="9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9"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9"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9"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9"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9" descr="aws-logo - amazon web services ico PNG image with transparent background |  TOPpng"/>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9" descr="Agile Software Vector Logo - Download Free SVG Icon | Worldvectorlogo"/>
          <p:cNvSpPr/>
          <p:nvPr/>
        </p:nvSpPr>
        <p:spPr>
          <a:xfrm>
            <a:off x="10611485" y="4775676"/>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414" name="Google Shape;414;p39" descr="JUnit · GitHub"/>
          <p:cNvPicPr preferRelativeResize="0"/>
          <p:nvPr/>
        </p:nvPicPr>
        <p:blipFill rotWithShape="1">
          <a:blip r:embed="rId3">
            <a:alphaModFix/>
          </a:blip>
          <a:srcRect/>
          <a:stretch/>
        </p:blipFill>
        <p:spPr>
          <a:xfrm>
            <a:off x="3194116" y="3494266"/>
            <a:ext cx="1575813" cy="1575813"/>
          </a:xfrm>
          <a:prstGeom prst="rect">
            <a:avLst/>
          </a:prstGeom>
          <a:noFill/>
          <a:ln>
            <a:noFill/>
          </a:ln>
        </p:spPr>
      </p:pic>
      <p:sp>
        <p:nvSpPr>
          <p:cNvPr id="415" name="Google Shape;415;p39"/>
          <p:cNvSpPr txBox="1"/>
          <p:nvPr/>
        </p:nvSpPr>
        <p:spPr>
          <a:xfrm>
            <a:off x="3043804" y="5017039"/>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JUnit</a:t>
            </a:r>
            <a:endParaRPr sz="1400" b="0" i="0" u="none" strike="noStrike" cap="none">
              <a:solidFill>
                <a:srgbClr val="000000"/>
              </a:solidFill>
              <a:latin typeface="Arial"/>
              <a:ea typeface="Arial"/>
              <a:cs typeface="Arial"/>
              <a:sym typeface="Arial"/>
            </a:endParaRPr>
          </a:p>
        </p:txBody>
      </p:sp>
      <p:grpSp>
        <p:nvGrpSpPr>
          <p:cNvPr id="416" name="Google Shape;416;p39"/>
          <p:cNvGrpSpPr/>
          <p:nvPr/>
        </p:nvGrpSpPr>
        <p:grpSpPr>
          <a:xfrm>
            <a:off x="5703212" y="3762421"/>
            <a:ext cx="3915417" cy="1671384"/>
            <a:chOff x="5628564" y="3266628"/>
            <a:chExt cx="3915417" cy="1671384"/>
          </a:xfrm>
        </p:grpSpPr>
        <p:pic>
          <p:nvPicPr>
            <p:cNvPr id="417" name="Google Shape;417;p39" descr="Download Spring Framework Logo in SVG Vector or PNG File Format - Logo.wine"/>
            <p:cNvPicPr preferRelativeResize="0"/>
            <p:nvPr/>
          </p:nvPicPr>
          <p:blipFill rotWithShape="1">
            <a:blip r:embed="rId4">
              <a:alphaModFix/>
            </a:blip>
            <a:srcRect t="29938" b="32841"/>
            <a:stretch/>
          </p:blipFill>
          <p:spPr>
            <a:xfrm>
              <a:off x="5628564" y="3266628"/>
              <a:ext cx="3915417" cy="971551"/>
            </a:xfrm>
            <a:prstGeom prst="rect">
              <a:avLst/>
            </a:prstGeom>
            <a:noFill/>
            <a:ln>
              <a:noFill/>
            </a:ln>
          </p:spPr>
        </p:pic>
        <p:sp>
          <p:nvSpPr>
            <p:cNvPr id="418" name="Google Shape;418;p39"/>
            <p:cNvSpPr txBox="1"/>
            <p:nvPr/>
          </p:nvSpPr>
          <p:spPr>
            <a:xfrm>
              <a:off x="6882669" y="4483336"/>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a:t>
              </a:r>
              <a:endParaRPr sz="1400" b="0" i="0" u="none" strike="noStrike" cap="none">
                <a:solidFill>
                  <a:srgbClr val="000000"/>
                </a:solidFill>
                <a:latin typeface="Arial"/>
                <a:ea typeface="Arial"/>
                <a:cs typeface="Arial"/>
                <a:sym typeface="Arial"/>
              </a:endParaRPr>
            </a:p>
          </p:txBody>
        </p:sp>
      </p:grpSp>
      <p:grpSp>
        <p:nvGrpSpPr>
          <p:cNvPr id="419" name="Google Shape;419;p39"/>
          <p:cNvGrpSpPr/>
          <p:nvPr/>
        </p:nvGrpSpPr>
        <p:grpSpPr>
          <a:xfrm>
            <a:off x="10261229" y="3762421"/>
            <a:ext cx="2193027" cy="1756532"/>
            <a:chOff x="9731662" y="3220609"/>
            <a:chExt cx="2193027" cy="1756532"/>
          </a:xfrm>
        </p:grpSpPr>
        <p:pic>
          <p:nvPicPr>
            <p:cNvPr id="420" name="Google Shape;420;p39" descr="Spring Boot: Apprentice Cookbook | ITNEXT"/>
            <p:cNvPicPr preferRelativeResize="0"/>
            <p:nvPr/>
          </p:nvPicPr>
          <p:blipFill rotWithShape="1">
            <a:blip r:embed="rId5">
              <a:alphaModFix/>
            </a:blip>
            <a:srcRect/>
            <a:stretch/>
          </p:blipFill>
          <p:spPr>
            <a:xfrm>
              <a:off x="9731662" y="3220609"/>
              <a:ext cx="2193027" cy="1151339"/>
            </a:xfrm>
            <a:prstGeom prst="rect">
              <a:avLst/>
            </a:prstGeom>
            <a:noFill/>
            <a:ln>
              <a:noFill/>
            </a:ln>
          </p:spPr>
        </p:pic>
        <p:sp>
          <p:nvSpPr>
            <p:cNvPr id="421" name="Google Shape;421;p39"/>
            <p:cNvSpPr txBox="1"/>
            <p:nvPr/>
          </p:nvSpPr>
          <p:spPr>
            <a:xfrm>
              <a:off x="9907881" y="4522465"/>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 Boot</a:t>
              </a:r>
              <a:endParaRPr sz="1400" b="0" i="0" u="none" strike="noStrike" cap="none">
                <a:solidFill>
                  <a:srgbClr val="000000"/>
                </a:solidFill>
                <a:latin typeface="Arial"/>
                <a:ea typeface="Arial"/>
                <a:cs typeface="Arial"/>
                <a:sym typeface="Arial"/>
              </a:endParaRPr>
            </a:p>
          </p:txBody>
        </p:sp>
      </p:grpSp>
      <p:sp>
        <p:nvSpPr>
          <p:cNvPr id="427" name="Google Shape;427;p39"/>
          <p:cNvSpPr txBox="1"/>
          <p:nvPr/>
        </p:nvSpPr>
        <p:spPr>
          <a:xfrm>
            <a:off x="1523092" y="1808291"/>
            <a:ext cx="13297807" cy="3301301"/>
          </a:xfrm>
          <a:prstGeom prst="rect">
            <a:avLst/>
          </a:prstGeom>
          <a:noFill/>
          <a:ln>
            <a:noFill/>
          </a:ln>
        </p:spPr>
        <p:txBody>
          <a:bodyPr spcFirstLastPara="1" wrap="square" lIns="91425" tIns="0" rIns="91425" bIns="0" anchor="t" anchorCtr="0">
            <a:noAutofit/>
          </a:bodyPr>
          <a:lstStyle/>
          <a:p>
            <a:pPr marL="457200" marR="0" lvl="0" indent="0" algn="ctr" rtl="0">
              <a:lnSpc>
                <a:spcPct val="90000"/>
              </a:lnSpc>
              <a:spcBef>
                <a:spcPts val="1000"/>
              </a:spcBef>
              <a:spcAft>
                <a:spcPts val="0"/>
              </a:spcAft>
              <a:buClr>
                <a:srgbClr val="3F3F3F"/>
              </a:buClr>
              <a:buSzPts val="2800"/>
              <a:buFont typeface="Arial"/>
              <a:buNone/>
            </a:pPr>
            <a:r>
              <a:rPr lang="en-US" sz="2200" b="0" i="0" u="none" strike="noStrike" cap="none" dirty="0">
                <a:solidFill>
                  <a:srgbClr val="3F3F3F"/>
                </a:solidFill>
                <a:latin typeface="Open Sans"/>
                <a:ea typeface="Open Sans"/>
                <a:cs typeface="Open Sans"/>
                <a:sym typeface="Open Sans"/>
              </a:rPr>
              <a:t>Before we begin, let’s recall what we have covered till now:</a:t>
            </a:r>
            <a:endParaRPr sz="2200" b="0" i="0" u="none" strike="noStrike" cap="none" dirty="0">
              <a:solidFill>
                <a:srgbClr val="3F3F3F"/>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7"/>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1100"/>
              <a:buNone/>
            </a:pPr>
            <a:r>
              <a:rPr lang="en-US" dirty="0"/>
              <a:t>Build and Execute</a:t>
            </a:r>
            <a:endParaRPr dirty="0"/>
          </a:p>
        </p:txBody>
      </p:sp>
    </p:spTree>
    <p:extLst>
      <p:ext uri="{BB962C8B-B14F-4D97-AF65-F5344CB8AC3E}">
        <p14:creationId xmlns:p14="http://schemas.microsoft.com/office/powerpoint/2010/main" val="2447181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9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1100"/>
              <a:buNone/>
            </a:pPr>
            <a:r>
              <a:rPr lang="en-US" dirty="0"/>
              <a:t>Create HTML Page</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9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Create index.html Web Page</a:t>
            </a:r>
            <a:endParaRPr/>
          </a:p>
        </p:txBody>
      </p:sp>
      <p:pic>
        <p:nvPicPr>
          <p:cNvPr id="879" name="Google Shape;879;p92"/>
          <p:cNvPicPr preferRelativeResize="0"/>
          <p:nvPr/>
        </p:nvPicPr>
        <p:blipFill rotWithShape="1">
          <a:blip r:embed="rId3">
            <a:alphaModFix/>
          </a:blip>
          <a:srcRect/>
          <a:stretch/>
        </p:blipFill>
        <p:spPr>
          <a:xfrm>
            <a:off x="3261203" y="2458751"/>
            <a:ext cx="9801000" cy="5821328"/>
          </a:xfrm>
          <a:prstGeom prst="rect">
            <a:avLst/>
          </a:prstGeom>
          <a:noFill/>
          <a:ln>
            <a:noFill/>
          </a:ln>
        </p:spPr>
      </p:pic>
      <p:sp>
        <p:nvSpPr>
          <p:cNvPr id="880" name="Google Shape;880;p92"/>
          <p:cNvSpPr/>
          <p:nvPr/>
        </p:nvSpPr>
        <p:spPr>
          <a:xfrm>
            <a:off x="3343091" y="4942644"/>
            <a:ext cx="2625910" cy="327542"/>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1" name="Google Shape;881;p92"/>
          <p:cNvSpPr/>
          <p:nvPr/>
        </p:nvSpPr>
        <p:spPr>
          <a:xfrm>
            <a:off x="3193796" y="1439863"/>
            <a:ext cx="9868407" cy="679022"/>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Go to src &gt; main &gt; resources &gt; static and create index.html web page.</a:t>
            </a:r>
            <a:endParaRPr sz="1400" b="0" i="0" u="none" strike="noStrike" cap="none">
              <a:solidFill>
                <a:srgbClr val="000000"/>
              </a:solidFill>
              <a:latin typeface="Arial"/>
              <a:ea typeface="Arial"/>
              <a:cs typeface="Arial"/>
              <a:sym typeface="Arial"/>
            </a:endParaRPr>
          </a:p>
        </p:txBody>
      </p:sp>
      <p:pic>
        <p:nvPicPr>
          <p:cNvPr id="882" name="Google Shape;882;p92"/>
          <p:cNvPicPr preferRelativeResize="0"/>
          <p:nvPr/>
        </p:nvPicPr>
        <p:blipFill rotWithShape="1">
          <a:blip r:embed="rId4">
            <a:alphaModFix/>
          </a:blip>
          <a:srcRect t="6807" b="6798"/>
          <a:stretch/>
        </p:blipFill>
        <p:spPr>
          <a:xfrm>
            <a:off x="4574372" y="901295"/>
            <a:ext cx="7405831" cy="91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3"/>
          <p:cNvSpPr/>
          <p:nvPr/>
        </p:nvSpPr>
        <p:spPr>
          <a:xfrm>
            <a:off x="3854323" y="1439862"/>
            <a:ext cx="8547353" cy="1665287"/>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right-click on the project and run as Spring Boot App.</a:t>
            </a:r>
            <a:endParaRPr sz="1400" b="0" i="0" u="none" strike="noStrike" cap="none">
              <a:solidFill>
                <a:srgbClr val="000000"/>
              </a:solidFill>
              <a:latin typeface="Arial"/>
              <a:ea typeface="Arial"/>
              <a:cs typeface="Arial"/>
              <a:sym typeface="Arial"/>
            </a:endParaRPr>
          </a:p>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OR</a:t>
            </a:r>
            <a:endParaRPr sz="1400" b="0" i="0" u="none" strike="noStrike" cap="none">
              <a:solidFill>
                <a:srgbClr val="000000"/>
              </a:solidFill>
              <a:latin typeface="Arial"/>
              <a:ea typeface="Arial"/>
              <a:cs typeface="Arial"/>
              <a:sym typeface="Arial"/>
            </a:endParaRPr>
          </a:p>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Click on run icon and select run as Spring Boot app.</a:t>
            </a:r>
            <a:endParaRPr sz="1400" b="0" i="0" u="none" strike="noStrike" cap="none">
              <a:solidFill>
                <a:srgbClr val="000000"/>
              </a:solidFill>
              <a:latin typeface="Arial"/>
              <a:ea typeface="Arial"/>
              <a:cs typeface="Arial"/>
              <a:sym typeface="Arial"/>
            </a:endParaRPr>
          </a:p>
        </p:txBody>
      </p:sp>
      <p:sp>
        <p:nvSpPr>
          <p:cNvPr id="888" name="Google Shape;888;p9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Run the Project as Spring Boot App</a:t>
            </a:r>
            <a:endParaRPr/>
          </a:p>
        </p:txBody>
      </p:sp>
      <p:pic>
        <p:nvPicPr>
          <p:cNvPr id="889" name="Google Shape;889;p93"/>
          <p:cNvPicPr preferRelativeResize="0"/>
          <p:nvPr/>
        </p:nvPicPr>
        <p:blipFill rotWithShape="1">
          <a:blip r:embed="rId3">
            <a:alphaModFix/>
          </a:blip>
          <a:srcRect/>
          <a:stretch/>
        </p:blipFill>
        <p:spPr>
          <a:xfrm>
            <a:off x="4978663" y="3799577"/>
            <a:ext cx="6298673" cy="4422636"/>
          </a:xfrm>
          <a:prstGeom prst="rect">
            <a:avLst/>
          </a:prstGeom>
          <a:noFill/>
          <a:ln>
            <a:noFill/>
          </a:ln>
        </p:spPr>
      </p:pic>
      <p:pic>
        <p:nvPicPr>
          <p:cNvPr id="890" name="Google Shape;890;p93"/>
          <p:cNvPicPr preferRelativeResize="0"/>
          <p:nvPr/>
        </p:nvPicPr>
        <p:blipFill rotWithShape="1">
          <a:blip r:embed="rId4">
            <a:alphaModFix/>
          </a:blip>
          <a:srcRect t="6807" b="6798"/>
          <a:stretch/>
        </p:blipFill>
        <p:spPr>
          <a:xfrm>
            <a:off x="3935328" y="901295"/>
            <a:ext cx="8683918" cy="91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9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Project Run Output Logs</a:t>
            </a:r>
            <a:endParaRPr/>
          </a:p>
        </p:txBody>
      </p:sp>
      <p:pic>
        <p:nvPicPr>
          <p:cNvPr id="896" name="Google Shape;896;p94"/>
          <p:cNvPicPr preferRelativeResize="0"/>
          <p:nvPr/>
        </p:nvPicPr>
        <p:blipFill rotWithShape="1">
          <a:blip r:embed="rId3">
            <a:alphaModFix/>
          </a:blip>
          <a:srcRect/>
          <a:stretch/>
        </p:blipFill>
        <p:spPr>
          <a:xfrm>
            <a:off x="4269890" y="2749251"/>
            <a:ext cx="7716220" cy="4056372"/>
          </a:xfrm>
          <a:prstGeom prst="rect">
            <a:avLst/>
          </a:prstGeom>
          <a:noFill/>
          <a:ln>
            <a:noFill/>
          </a:ln>
        </p:spPr>
      </p:pic>
      <p:sp>
        <p:nvSpPr>
          <p:cNvPr id="897" name="Google Shape;897;p94"/>
          <p:cNvSpPr/>
          <p:nvPr/>
        </p:nvSpPr>
        <p:spPr>
          <a:xfrm>
            <a:off x="2444242" y="1604366"/>
            <a:ext cx="11367515" cy="687564"/>
          </a:xfrm>
          <a:prstGeom prst="roundRect">
            <a:avLst>
              <a:gd name="adj" fmla="val 16667"/>
            </a:avLst>
          </a:prstGeom>
          <a:no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Check in the console if the application is running successfully on Tomcat Port 8080.</a:t>
            </a:r>
            <a:endParaRPr sz="1400" b="0" i="0" u="none" strike="noStrike" cap="none">
              <a:solidFill>
                <a:srgbClr val="000000"/>
              </a:solidFill>
              <a:latin typeface="Arial"/>
              <a:ea typeface="Arial"/>
              <a:cs typeface="Arial"/>
              <a:sym typeface="Arial"/>
            </a:endParaRPr>
          </a:p>
        </p:txBody>
      </p:sp>
      <p:sp>
        <p:nvSpPr>
          <p:cNvPr id="898" name="Google Shape;898;p94"/>
          <p:cNvSpPr/>
          <p:nvPr/>
        </p:nvSpPr>
        <p:spPr>
          <a:xfrm>
            <a:off x="2444242" y="7262945"/>
            <a:ext cx="11367515" cy="906784"/>
          </a:xfrm>
          <a:prstGeom prst="roundRect">
            <a:avLst>
              <a:gd name="adj" fmla="val 16667"/>
            </a:avLst>
          </a:prstGeom>
          <a:solidFill>
            <a:srgbClr val="F7CAAC"/>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case 8080 port is blocked, go to application.properties file and change the server port number.</a:t>
            </a:r>
            <a:endParaRPr sz="1400" b="0" i="0" u="none" strike="noStrike" cap="none">
              <a:solidFill>
                <a:srgbClr val="000000"/>
              </a:solidFill>
              <a:latin typeface="Arial"/>
              <a:ea typeface="Arial"/>
              <a:cs typeface="Arial"/>
              <a:sym typeface="Arial"/>
            </a:endParaRPr>
          </a:p>
        </p:txBody>
      </p:sp>
      <p:pic>
        <p:nvPicPr>
          <p:cNvPr id="899" name="Google Shape;899;p94"/>
          <p:cNvPicPr preferRelativeResize="0"/>
          <p:nvPr/>
        </p:nvPicPr>
        <p:blipFill rotWithShape="1">
          <a:blip r:embed="rId4">
            <a:alphaModFix/>
          </a:blip>
          <a:srcRect t="6807" b="6798"/>
          <a:stretch/>
        </p:blipFill>
        <p:spPr>
          <a:xfrm>
            <a:off x="5029581" y="902951"/>
            <a:ext cx="6507227" cy="91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9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1100"/>
              <a:buNone/>
            </a:pPr>
            <a:r>
              <a:rPr lang="en-US" dirty="0"/>
              <a:t>Execute the Project on Tomcat 8080</a:t>
            </a:r>
          </a:p>
        </p:txBody>
      </p:sp>
    </p:spTree>
    <p:extLst>
      <p:ext uri="{BB962C8B-B14F-4D97-AF65-F5344CB8AC3E}">
        <p14:creationId xmlns:p14="http://schemas.microsoft.com/office/powerpoint/2010/main" val="2048998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Project on localhost:8080</a:t>
            </a:r>
            <a:endParaRPr/>
          </a:p>
        </p:txBody>
      </p:sp>
      <p:pic>
        <p:nvPicPr>
          <p:cNvPr id="905" name="Google Shape;905;p95"/>
          <p:cNvPicPr preferRelativeResize="0"/>
          <p:nvPr/>
        </p:nvPicPr>
        <p:blipFill rotWithShape="1">
          <a:blip r:embed="rId3">
            <a:alphaModFix/>
          </a:blip>
          <a:srcRect/>
          <a:stretch/>
        </p:blipFill>
        <p:spPr>
          <a:xfrm>
            <a:off x="4295244" y="2914650"/>
            <a:ext cx="7665511" cy="4832624"/>
          </a:xfrm>
          <a:prstGeom prst="rect">
            <a:avLst/>
          </a:prstGeom>
          <a:noFill/>
          <a:ln w="9525" cap="flat" cmpd="sng">
            <a:solidFill>
              <a:schemeClr val="dk1"/>
            </a:solidFill>
            <a:prstDash val="solid"/>
            <a:round/>
            <a:headEnd type="none" w="sm" len="sm"/>
            <a:tailEnd type="none" w="sm" len="sm"/>
          </a:ln>
        </p:spPr>
      </p:pic>
      <p:sp>
        <p:nvSpPr>
          <p:cNvPr id="906" name="Google Shape;906;p95"/>
          <p:cNvSpPr/>
          <p:nvPr/>
        </p:nvSpPr>
        <p:spPr>
          <a:xfrm>
            <a:off x="1559404" y="1429929"/>
            <a:ext cx="13137072" cy="781988"/>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Open the web browser and type localhost:808. index.html web page will be loaded automatically. </a:t>
            </a:r>
            <a:endParaRPr sz="1400" b="0" i="0" u="none" strike="noStrike" cap="none">
              <a:solidFill>
                <a:srgbClr val="000000"/>
              </a:solidFill>
              <a:latin typeface="Arial"/>
              <a:ea typeface="Arial"/>
              <a:cs typeface="Arial"/>
              <a:sym typeface="Arial"/>
            </a:endParaRPr>
          </a:p>
        </p:txBody>
      </p:sp>
      <p:pic>
        <p:nvPicPr>
          <p:cNvPr id="907" name="Google Shape;907;p95"/>
          <p:cNvPicPr preferRelativeResize="0"/>
          <p:nvPr/>
        </p:nvPicPr>
        <p:blipFill rotWithShape="1">
          <a:blip r:embed="rId4">
            <a:alphaModFix/>
          </a:blip>
          <a:srcRect t="6807" b="6798"/>
          <a:stretch/>
        </p:blipFill>
        <p:spPr>
          <a:xfrm>
            <a:off x="5029581" y="902951"/>
            <a:ext cx="6507227" cy="91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MySQL Before Spring Boot App Execution</a:t>
            </a:r>
            <a:endParaRPr/>
          </a:p>
        </p:txBody>
      </p:sp>
      <p:sp>
        <p:nvSpPr>
          <p:cNvPr id="913" name="Google Shape;913;p96"/>
          <p:cNvSpPr txBox="1">
            <a:spLocks noGrp="1"/>
          </p:cNvSpPr>
          <p:nvPr>
            <p:ph type="body" idx="1"/>
          </p:nvPr>
        </p:nvSpPr>
        <p:spPr>
          <a:xfrm>
            <a:off x="1915748" y="1663787"/>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Clr>
                <a:srgbClr val="3F3F3F"/>
              </a:buClr>
              <a:buSzPts val="2800"/>
              <a:buNone/>
            </a:pPr>
            <a:r>
              <a:rPr lang="en-US"/>
              <a:t>In the database estoredb, no table exists.</a:t>
            </a:r>
            <a:endParaRPr/>
          </a:p>
        </p:txBody>
      </p:sp>
      <p:pic>
        <p:nvPicPr>
          <p:cNvPr id="914" name="Google Shape;914;p96"/>
          <p:cNvPicPr preferRelativeResize="0"/>
          <p:nvPr/>
        </p:nvPicPr>
        <p:blipFill rotWithShape="1">
          <a:blip r:embed="rId3">
            <a:alphaModFix/>
          </a:blip>
          <a:srcRect/>
          <a:stretch/>
        </p:blipFill>
        <p:spPr>
          <a:xfrm>
            <a:off x="2888039" y="2914849"/>
            <a:ext cx="10479802" cy="5122889"/>
          </a:xfrm>
          <a:prstGeom prst="rect">
            <a:avLst/>
          </a:prstGeom>
          <a:noFill/>
          <a:ln>
            <a:noFill/>
          </a:ln>
        </p:spPr>
      </p:pic>
      <p:pic>
        <p:nvPicPr>
          <p:cNvPr id="915" name="Google Shape;915;p96"/>
          <p:cNvPicPr preferRelativeResize="0"/>
          <p:nvPr/>
        </p:nvPicPr>
        <p:blipFill rotWithShape="1">
          <a:blip r:embed="rId4">
            <a:alphaModFix/>
          </a:blip>
          <a:srcRect t="6807" b="6798"/>
          <a:stretch/>
        </p:blipFill>
        <p:spPr>
          <a:xfrm>
            <a:off x="3106371" y="901295"/>
            <a:ext cx="10491120" cy="91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9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MySQL After Spring Boot App Execution</a:t>
            </a:r>
            <a:endParaRPr/>
          </a:p>
        </p:txBody>
      </p:sp>
      <p:sp>
        <p:nvSpPr>
          <p:cNvPr id="921" name="Google Shape;921;p97"/>
          <p:cNvSpPr txBox="1">
            <a:spLocks noGrp="1"/>
          </p:cNvSpPr>
          <p:nvPr>
            <p:ph type="body" idx="1"/>
          </p:nvPr>
        </p:nvSpPr>
        <p:spPr>
          <a:xfrm>
            <a:off x="1902100" y="1663787"/>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Clr>
                <a:srgbClr val="3F3F3F"/>
              </a:buClr>
              <a:buSzPts val="2800"/>
              <a:buNone/>
            </a:pPr>
            <a:r>
              <a:rPr lang="en-US"/>
              <a:t>In the database estoredb, all tables are created automatically by JPA.</a:t>
            </a:r>
            <a:endParaRPr/>
          </a:p>
        </p:txBody>
      </p:sp>
      <p:pic>
        <p:nvPicPr>
          <p:cNvPr id="922" name="Google Shape;922;p97"/>
          <p:cNvPicPr preferRelativeResize="0"/>
          <p:nvPr/>
        </p:nvPicPr>
        <p:blipFill rotWithShape="1">
          <a:blip r:embed="rId3">
            <a:alphaModFix/>
          </a:blip>
          <a:srcRect/>
          <a:stretch/>
        </p:blipFill>
        <p:spPr>
          <a:xfrm>
            <a:off x="3714740" y="2846585"/>
            <a:ext cx="8826520" cy="5383015"/>
          </a:xfrm>
          <a:prstGeom prst="rect">
            <a:avLst/>
          </a:prstGeom>
          <a:noFill/>
          <a:ln>
            <a:noFill/>
          </a:ln>
        </p:spPr>
      </p:pic>
      <p:pic>
        <p:nvPicPr>
          <p:cNvPr id="923" name="Google Shape;923;p97"/>
          <p:cNvPicPr preferRelativeResize="0"/>
          <p:nvPr/>
        </p:nvPicPr>
        <p:blipFill rotWithShape="1">
          <a:blip r:embed="rId4">
            <a:alphaModFix/>
          </a:blip>
          <a:srcRect t="6807" b="6798"/>
          <a:stretch/>
        </p:blipFill>
        <p:spPr>
          <a:xfrm>
            <a:off x="3106371" y="901295"/>
            <a:ext cx="10491120" cy="91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98"/>
          <p:cNvSpPr txBox="1">
            <a:spLocks noGrp="1"/>
          </p:cNvSpPr>
          <p:nvPr>
            <p:ph type="body" idx="1"/>
          </p:nvPr>
        </p:nvSpPr>
        <p:spPr>
          <a:xfrm>
            <a:off x="1432120" y="2122570"/>
            <a:ext cx="8682263"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a:solidFill>
                  <a:srgbClr val="3F3F3F"/>
                </a:solidFill>
              </a:rPr>
              <a:t>Spring Boot is used to create and configure Spring Boot Project.</a:t>
            </a:r>
            <a:endParaRPr>
              <a:solidFill>
                <a:srgbClr val="3F3F3F"/>
              </a:solidFill>
            </a:endParaRPr>
          </a:p>
        </p:txBody>
      </p:sp>
      <p:sp>
        <p:nvSpPr>
          <p:cNvPr id="929" name="Google Shape;929;p98"/>
          <p:cNvSpPr txBox="1">
            <a:spLocks noGrp="1"/>
          </p:cNvSpPr>
          <p:nvPr>
            <p:ph type="body" idx="2"/>
          </p:nvPr>
        </p:nvSpPr>
        <p:spPr>
          <a:xfrm>
            <a:off x="1432120" y="3295812"/>
            <a:ext cx="8682263"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a:solidFill>
                  <a:srgbClr val="3F3F3F"/>
                </a:solidFill>
              </a:rPr>
              <a:t>JPA annotations are used to create various model class.</a:t>
            </a:r>
            <a:endParaRPr>
              <a:solidFill>
                <a:srgbClr val="3F3F3F"/>
              </a:solidFill>
            </a:endParaRPr>
          </a:p>
        </p:txBody>
      </p:sp>
      <p:sp>
        <p:nvSpPr>
          <p:cNvPr id="930" name="Google Shape;930;p98"/>
          <p:cNvSpPr txBox="1">
            <a:spLocks noGrp="1"/>
          </p:cNvSpPr>
          <p:nvPr>
            <p:ph type="body" idx="3"/>
          </p:nvPr>
        </p:nvSpPr>
        <p:spPr>
          <a:xfrm>
            <a:off x="1432120" y="4430144"/>
            <a:ext cx="8682263"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a:solidFill>
                  <a:srgbClr val="3F3F3F"/>
                </a:solidFill>
              </a:rPr>
              <a:t>CrudRepository interfaces is created for DB operations for various models.</a:t>
            </a:r>
            <a:endParaRPr>
              <a:solidFill>
                <a:srgbClr val="3F3F3F"/>
              </a:solidFill>
            </a:endParaRPr>
          </a:p>
        </p:txBody>
      </p:sp>
      <p:sp>
        <p:nvSpPr>
          <p:cNvPr id="931" name="Google Shape;931;p98"/>
          <p:cNvSpPr txBox="1">
            <a:spLocks noGrp="1"/>
          </p:cNvSpPr>
          <p:nvPr>
            <p:ph type="body" idx="4"/>
          </p:nvPr>
        </p:nvSpPr>
        <p:spPr>
          <a:xfrm>
            <a:off x="1432120" y="5661752"/>
            <a:ext cx="8682263"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a:solidFill>
                  <a:srgbClr val="3F3F3F"/>
                </a:solidFill>
              </a:rPr>
              <a:t>Project is built and executed to check the database structure.</a:t>
            </a:r>
            <a:endParaRPr/>
          </a:p>
        </p:txBody>
      </p:sp>
      <p:pic>
        <p:nvPicPr>
          <p:cNvPr id="932" name="Google Shape;932;p98"/>
          <p:cNvPicPr preferRelativeResize="0"/>
          <p:nvPr/>
        </p:nvPicPr>
        <p:blipFill rotWithShape="1">
          <a:blip r:embed="rId3">
            <a:alphaModFix/>
          </a:blip>
          <a:srcRect/>
          <a:stretch/>
        </p:blipFill>
        <p:spPr>
          <a:xfrm>
            <a:off x="826247" y="3311691"/>
            <a:ext cx="457200" cy="457200"/>
          </a:xfrm>
          <a:prstGeom prst="rect">
            <a:avLst/>
          </a:prstGeom>
          <a:noFill/>
          <a:ln>
            <a:noFill/>
          </a:ln>
        </p:spPr>
      </p:pic>
      <p:pic>
        <p:nvPicPr>
          <p:cNvPr id="933" name="Google Shape;933;p98"/>
          <p:cNvPicPr preferRelativeResize="0"/>
          <p:nvPr/>
        </p:nvPicPr>
        <p:blipFill rotWithShape="1">
          <a:blip r:embed="rId3">
            <a:alphaModFix/>
          </a:blip>
          <a:srcRect/>
          <a:stretch/>
        </p:blipFill>
        <p:spPr>
          <a:xfrm>
            <a:off x="826247" y="4485034"/>
            <a:ext cx="457200" cy="457200"/>
          </a:xfrm>
          <a:prstGeom prst="rect">
            <a:avLst/>
          </a:prstGeom>
          <a:noFill/>
          <a:ln>
            <a:noFill/>
          </a:ln>
        </p:spPr>
      </p:pic>
      <p:pic>
        <p:nvPicPr>
          <p:cNvPr id="934" name="Google Shape;934;p98"/>
          <p:cNvPicPr preferRelativeResize="0"/>
          <p:nvPr/>
        </p:nvPicPr>
        <p:blipFill rotWithShape="1">
          <a:blip r:embed="rId3">
            <a:alphaModFix/>
          </a:blip>
          <a:srcRect/>
          <a:stretch/>
        </p:blipFill>
        <p:spPr>
          <a:xfrm>
            <a:off x="844422" y="5658377"/>
            <a:ext cx="457200" cy="457200"/>
          </a:xfrm>
          <a:prstGeom prst="rect">
            <a:avLst/>
          </a:prstGeom>
          <a:noFill/>
          <a:ln>
            <a:noFill/>
          </a:ln>
        </p:spPr>
      </p:pic>
      <p:pic>
        <p:nvPicPr>
          <p:cNvPr id="935" name="Google Shape;935;p98"/>
          <p:cNvPicPr preferRelativeResize="0"/>
          <p:nvPr/>
        </p:nvPicPr>
        <p:blipFill rotWithShape="1">
          <a:blip r:embed="rId3">
            <a:alphaModFix/>
          </a:blip>
          <a:srcRect/>
          <a:stretch/>
        </p:blipFill>
        <p:spPr>
          <a:xfrm>
            <a:off x="844422" y="2138348"/>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2"/>
          <p:cNvSpPr txBox="1">
            <a:spLocks noGrp="1"/>
          </p:cNvSpPr>
          <p:nvPr>
            <p:ph type="body" idx="1"/>
          </p:nvPr>
        </p:nvSpPr>
        <p:spPr>
          <a:xfrm>
            <a:off x="1539553" y="1808250"/>
            <a:ext cx="10235679"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rgbClr val="3F3F3F"/>
              </a:buClr>
              <a:buSzPts val="2800"/>
              <a:buNone/>
            </a:pPr>
            <a:r>
              <a:rPr lang="en-US" b="1" dirty="0">
                <a:solidFill>
                  <a:srgbClr val="3F3F3F"/>
                </a:solidFill>
              </a:rPr>
              <a:t>HTTP Request and Response with Servlets</a:t>
            </a:r>
            <a:endParaRPr dirty="0"/>
          </a:p>
          <a:p>
            <a:pPr marL="342900" lvl="0" indent="-342900" algn="l" rtl="0">
              <a:lnSpc>
                <a:spcPct val="115000"/>
              </a:lnSpc>
              <a:spcBef>
                <a:spcPts val="1000"/>
              </a:spcBef>
              <a:spcAft>
                <a:spcPts val="0"/>
              </a:spcAft>
              <a:buClr>
                <a:srgbClr val="3F3F3F"/>
              </a:buClr>
              <a:buSzPct val="100000"/>
              <a:buFont typeface="Arial" panose="020B0604020202020204" pitchFamily="34" charset="0"/>
              <a:buChar char="•"/>
            </a:pPr>
            <a:r>
              <a:rPr lang="en-US" dirty="0">
                <a:solidFill>
                  <a:srgbClr val="3F3F3F"/>
                </a:solidFill>
              </a:rPr>
              <a:t>Develop Servlets and implement HTTP Request Response Structure</a:t>
            </a:r>
            <a:endParaRPr dirty="0"/>
          </a:p>
          <a:p>
            <a:pPr marL="342900" lvl="0" indent="-342900" algn="l" rtl="0">
              <a:lnSpc>
                <a:spcPct val="115000"/>
              </a:lnSpc>
              <a:spcBef>
                <a:spcPts val="1000"/>
              </a:spcBef>
              <a:spcAft>
                <a:spcPts val="0"/>
              </a:spcAft>
              <a:buClr>
                <a:srgbClr val="3F3F3F"/>
              </a:buClr>
              <a:buSzPct val="100000"/>
              <a:buFont typeface="Arial" panose="020B0604020202020204" pitchFamily="34" charset="0"/>
              <a:buChar char="•"/>
            </a:pPr>
            <a:r>
              <a:rPr lang="en-US" dirty="0">
                <a:solidFill>
                  <a:srgbClr val="3F3F3F"/>
                </a:solidFill>
              </a:rPr>
              <a:t>Perform CRUD Operations with </a:t>
            </a:r>
            <a:r>
              <a:rPr lang="en-US" dirty="0" err="1">
                <a:solidFill>
                  <a:srgbClr val="3F3F3F"/>
                </a:solidFill>
              </a:rPr>
              <a:t>doGet</a:t>
            </a:r>
            <a:r>
              <a:rPr lang="en-US" dirty="0">
                <a:solidFill>
                  <a:srgbClr val="3F3F3F"/>
                </a:solidFill>
              </a:rPr>
              <a:t>, </a:t>
            </a:r>
            <a:r>
              <a:rPr lang="en-US" dirty="0" err="1">
                <a:solidFill>
                  <a:srgbClr val="3F3F3F"/>
                </a:solidFill>
              </a:rPr>
              <a:t>doPost</a:t>
            </a:r>
            <a:r>
              <a:rPr lang="en-US" dirty="0">
                <a:solidFill>
                  <a:srgbClr val="3F3F3F"/>
                </a:solidFill>
              </a:rPr>
              <a:t>, </a:t>
            </a:r>
            <a:r>
              <a:rPr lang="en-US" dirty="0" err="1">
                <a:solidFill>
                  <a:srgbClr val="3F3F3F"/>
                </a:solidFill>
              </a:rPr>
              <a:t>doPut</a:t>
            </a:r>
            <a:r>
              <a:rPr lang="en-US" dirty="0">
                <a:solidFill>
                  <a:srgbClr val="3F3F3F"/>
                </a:solidFill>
              </a:rPr>
              <a:t>, and </a:t>
            </a:r>
            <a:r>
              <a:rPr lang="en-US" dirty="0" err="1">
                <a:solidFill>
                  <a:srgbClr val="3F3F3F"/>
                </a:solidFill>
              </a:rPr>
              <a:t>doDelete</a:t>
            </a:r>
            <a:r>
              <a:rPr lang="en-US" dirty="0">
                <a:solidFill>
                  <a:srgbClr val="3F3F3F"/>
                </a:solidFill>
              </a:rPr>
              <a:t> methods</a:t>
            </a:r>
            <a:endParaRPr dirty="0"/>
          </a:p>
          <a:p>
            <a:pPr marL="0" lvl="0" indent="0" algn="l" rtl="0">
              <a:lnSpc>
                <a:spcPct val="115000"/>
              </a:lnSpc>
              <a:spcBef>
                <a:spcPts val="1000"/>
              </a:spcBef>
              <a:spcAft>
                <a:spcPts val="0"/>
              </a:spcAft>
              <a:buClr>
                <a:srgbClr val="3F3F3F"/>
              </a:buClr>
              <a:buSzPts val="2800"/>
              <a:buNone/>
            </a:pPr>
            <a:endParaRPr lang="en-US" b="1" dirty="0">
              <a:solidFill>
                <a:srgbClr val="3F3F3F"/>
              </a:solidFill>
            </a:endParaRPr>
          </a:p>
          <a:p>
            <a:pPr marL="0" lvl="0" indent="0" algn="l" rtl="0">
              <a:lnSpc>
                <a:spcPct val="115000"/>
              </a:lnSpc>
              <a:spcBef>
                <a:spcPts val="1000"/>
              </a:spcBef>
              <a:spcAft>
                <a:spcPts val="0"/>
              </a:spcAft>
              <a:buClr>
                <a:srgbClr val="3F3F3F"/>
              </a:buClr>
              <a:buSzPts val="2800"/>
              <a:buNone/>
            </a:pPr>
            <a:r>
              <a:rPr lang="en-US" b="1" dirty="0">
                <a:solidFill>
                  <a:srgbClr val="3F3F3F"/>
                </a:solidFill>
              </a:rPr>
              <a:t>MySQL Connectivity</a:t>
            </a:r>
            <a:endParaRPr dirty="0"/>
          </a:p>
          <a:p>
            <a:pPr marL="342900" lvl="0" indent="-342900" algn="l" rtl="0">
              <a:lnSpc>
                <a:spcPct val="115000"/>
              </a:lnSpc>
              <a:spcBef>
                <a:spcPts val="1000"/>
              </a:spcBef>
              <a:spcAft>
                <a:spcPts val="0"/>
              </a:spcAft>
              <a:buClr>
                <a:srgbClr val="3F3F3F"/>
              </a:buClr>
              <a:buSzPct val="100000"/>
              <a:buFont typeface="Arial" panose="020B0604020202020204" pitchFamily="34" charset="0"/>
              <a:buChar char="•"/>
            </a:pPr>
            <a:r>
              <a:rPr lang="en-US" dirty="0">
                <a:solidFill>
                  <a:srgbClr val="3F3F3F"/>
                </a:solidFill>
              </a:rPr>
              <a:t>Use implemented DAO Java Classes</a:t>
            </a:r>
            <a:endParaRPr dirty="0"/>
          </a:p>
          <a:p>
            <a:pPr marL="342900" lvl="0" indent="-342900" algn="l" rtl="0">
              <a:lnSpc>
                <a:spcPct val="115000"/>
              </a:lnSpc>
              <a:spcBef>
                <a:spcPts val="1000"/>
              </a:spcBef>
              <a:spcAft>
                <a:spcPts val="0"/>
              </a:spcAft>
              <a:buClr>
                <a:srgbClr val="3F3F3F"/>
              </a:buClr>
              <a:buSzPct val="100000"/>
              <a:buFont typeface="Arial" panose="020B0604020202020204" pitchFamily="34" charset="0"/>
              <a:buChar char="•"/>
            </a:pPr>
            <a:r>
              <a:rPr lang="en-US" dirty="0">
                <a:solidFill>
                  <a:srgbClr val="3F3F3F"/>
                </a:solidFill>
              </a:rPr>
              <a:t>Perform DB CRUD operations in servlets</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00"/>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Which of the following dependencies is required for DB operations in Spring </a:t>
            </a:r>
            <a:endParaRPr/>
          </a:p>
          <a:p>
            <a:pPr marL="457200" lvl="0" indent="-228600" algn="l" rtl="0">
              <a:lnSpc>
                <a:spcPct val="90000"/>
              </a:lnSpc>
              <a:spcBef>
                <a:spcPts val="1000"/>
              </a:spcBef>
              <a:spcAft>
                <a:spcPts val="0"/>
              </a:spcAft>
              <a:buSzPts val="2800"/>
              <a:buNone/>
            </a:pPr>
            <a:r>
              <a:rPr lang="en-US"/>
              <a:t>Boot?</a:t>
            </a:r>
            <a:endParaRPr/>
          </a:p>
        </p:txBody>
      </p:sp>
      <p:sp>
        <p:nvSpPr>
          <p:cNvPr id="945" name="Google Shape;945;p100"/>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01</a:t>
            </a:r>
            <a:endParaRPr dirty="0"/>
          </a:p>
        </p:txBody>
      </p:sp>
      <p:sp>
        <p:nvSpPr>
          <p:cNvPr id="946" name="Google Shape;946;p100"/>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JUnit</a:t>
            </a:r>
            <a:endParaRPr/>
          </a:p>
        </p:txBody>
      </p:sp>
      <p:sp>
        <p:nvSpPr>
          <p:cNvPr id="947" name="Google Shape;947;p100"/>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Spring Web</a:t>
            </a:r>
            <a:endParaRPr/>
          </a:p>
        </p:txBody>
      </p:sp>
      <p:sp>
        <p:nvSpPr>
          <p:cNvPr id="948" name="Google Shape;948;p100"/>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Thymeleaf</a:t>
            </a:r>
            <a:endParaRPr/>
          </a:p>
        </p:txBody>
      </p:sp>
      <p:sp>
        <p:nvSpPr>
          <p:cNvPr id="949" name="Google Shape;949;p100"/>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Spring Data JPA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01"/>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Use Spring Data JPA to use CrudRepository and Annotations for Persistence.</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955" name="Google Shape;955;p101"/>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C</a:t>
            </a:r>
            <a:endParaRPr/>
          </a:p>
        </p:txBody>
      </p:sp>
      <p:sp>
        <p:nvSpPr>
          <p:cNvPr id="956" name="Google Shape;956;p101"/>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Which of the following dependencies is required for DB operations in Spring </a:t>
            </a:r>
            <a:endParaRPr/>
          </a:p>
          <a:p>
            <a:pPr marL="457200" lvl="0" indent="-228600" algn="l" rtl="0">
              <a:lnSpc>
                <a:spcPct val="90000"/>
              </a:lnSpc>
              <a:spcBef>
                <a:spcPts val="1000"/>
              </a:spcBef>
              <a:spcAft>
                <a:spcPts val="0"/>
              </a:spcAft>
              <a:buSzPts val="2800"/>
              <a:buNone/>
            </a:pPr>
            <a:r>
              <a:rPr lang="en-US"/>
              <a:t>Boot?</a:t>
            </a:r>
            <a:endParaRPr/>
          </a:p>
        </p:txBody>
      </p:sp>
      <p:sp>
        <p:nvSpPr>
          <p:cNvPr id="957" name="Google Shape;957;p101"/>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Spring Data JPA</a:t>
            </a:r>
            <a:endParaRPr/>
          </a:p>
        </p:txBody>
      </p:sp>
      <p:sp>
        <p:nvSpPr>
          <p:cNvPr id="958" name="Google Shape;958;p101"/>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JUnit</a:t>
            </a:r>
            <a:endParaRPr/>
          </a:p>
        </p:txBody>
      </p:sp>
      <p:sp>
        <p:nvSpPr>
          <p:cNvPr id="959" name="Google Shape;959;p101"/>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Spring Web</a:t>
            </a:r>
            <a:endParaRPr/>
          </a:p>
        </p:txBody>
      </p:sp>
      <p:sp>
        <p:nvSpPr>
          <p:cNvPr id="960" name="Google Shape;960;p101"/>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Thymeleaf</a:t>
            </a:r>
            <a:endParaRPr/>
          </a:p>
        </p:txBody>
      </p:sp>
      <p:sp>
        <p:nvSpPr>
          <p:cNvPr id="961" name="Google Shape;961;p101"/>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01</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0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Which annotation marks the primary key?</a:t>
            </a:r>
            <a:endParaRPr/>
          </a:p>
        </p:txBody>
      </p:sp>
      <p:sp>
        <p:nvSpPr>
          <p:cNvPr id="967" name="Google Shape;967;p102"/>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02</a:t>
            </a:r>
            <a:endParaRPr dirty="0"/>
          </a:p>
        </p:txBody>
      </p:sp>
      <p:sp>
        <p:nvSpPr>
          <p:cNvPr id="968" name="Google Shape;968;p10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Column</a:t>
            </a:r>
            <a:endParaRPr/>
          </a:p>
        </p:txBody>
      </p:sp>
      <p:sp>
        <p:nvSpPr>
          <p:cNvPr id="969" name="Google Shape;969;p10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Entity</a:t>
            </a:r>
            <a:endParaRPr/>
          </a:p>
        </p:txBody>
      </p:sp>
      <p:sp>
        <p:nvSpPr>
          <p:cNvPr id="970" name="Google Shape;970;p10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Id</a:t>
            </a:r>
            <a:endParaRPr/>
          </a:p>
        </p:txBody>
      </p:sp>
      <p:sp>
        <p:nvSpPr>
          <p:cNvPr id="971" name="Google Shape;971;p10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GeneratedValue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03"/>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@Id Annotation marks the Attribute as a primary key in Table.</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977" name="Google Shape;977;p103"/>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B</a:t>
            </a:r>
            <a:endParaRPr/>
          </a:p>
        </p:txBody>
      </p:sp>
      <p:sp>
        <p:nvSpPr>
          <p:cNvPr id="978" name="Google Shape;978;p103"/>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Which annotation marks the primary key?</a:t>
            </a:r>
            <a:endParaRPr/>
          </a:p>
        </p:txBody>
      </p:sp>
      <p:sp>
        <p:nvSpPr>
          <p:cNvPr id="979" name="Google Shape;979;p103"/>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GeneratedValue</a:t>
            </a:r>
            <a:endParaRPr/>
          </a:p>
        </p:txBody>
      </p:sp>
      <p:sp>
        <p:nvSpPr>
          <p:cNvPr id="980" name="Google Shape;980;p103"/>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Column</a:t>
            </a:r>
            <a:endParaRPr/>
          </a:p>
        </p:txBody>
      </p:sp>
      <p:sp>
        <p:nvSpPr>
          <p:cNvPr id="981" name="Google Shape;981;p103"/>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Entity</a:t>
            </a:r>
            <a:endParaRPr/>
          </a:p>
        </p:txBody>
      </p:sp>
      <p:sp>
        <p:nvSpPr>
          <p:cNvPr id="982" name="Google Shape;982;p103"/>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Id</a:t>
            </a:r>
            <a:endParaRPr/>
          </a:p>
        </p:txBody>
      </p:sp>
      <p:sp>
        <p:nvSpPr>
          <p:cNvPr id="983" name="Google Shape;983;p103"/>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02</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0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Which interface needs to be extended for creating Repository for DB operations?</a:t>
            </a:r>
            <a:endParaRPr/>
          </a:p>
        </p:txBody>
      </p:sp>
      <p:sp>
        <p:nvSpPr>
          <p:cNvPr id="989" name="Google Shape;989;p104"/>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03</a:t>
            </a:r>
            <a:endParaRPr dirty="0"/>
          </a:p>
        </p:txBody>
      </p:sp>
      <p:sp>
        <p:nvSpPr>
          <p:cNvPr id="990" name="Google Shape;990;p104"/>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DBRepository</a:t>
            </a:r>
            <a:endParaRPr/>
          </a:p>
        </p:txBody>
      </p:sp>
      <p:sp>
        <p:nvSpPr>
          <p:cNvPr id="991" name="Google Shape;991;p10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SQLRepository</a:t>
            </a:r>
            <a:endParaRPr/>
          </a:p>
        </p:txBody>
      </p:sp>
      <p:sp>
        <p:nvSpPr>
          <p:cNvPr id="992" name="Google Shape;992;p10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MySQLRepository</a:t>
            </a:r>
            <a:endParaRPr/>
          </a:p>
        </p:txBody>
      </p:sp>
      <p:sp>
        <p:nvSpPr>
          <p:cNvPr id="993" name="Google Shape;993;p104"/>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CrudRepository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05"/>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Interface MyRepository should extend CrudRepository&lt;T, DT&gt;.</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999" name="Google Shape;999;p10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C</a:t>
            </a:r>
            <a:endParaRPr/>
          </a:p>
        </p:txBody>
      </p:sp>
      <p:sp>
        <p:nvSpPr>
          <p:cNvPr id="1000" name="Google Shape;1000;p10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Which interface needs to be extended for creating a repository for DB operations?</a:t>
            </a:r>
            <a:endParaRPr/>
          </a:p>
        </p:txBody>
      </p:sp>
      <p:sp>
        <p:nvSpPr>
          <p:cNvPr id="1001" name="Google Shape;1001;p105"/>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CrudRepository</a:t>
            </a:r>
            <a:endParaRPr/>
          </a:p>
        </p:txBody>
      </p:sp>
      <p:sp>
        <p:nvSpPr>
          <p:cNvPr id="1002" name="Google Shape;1002;p105"/>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DBRepository</a:t>
            </a:r>
            <a:endParaRPr/>
          </a:p>
        </p:txBody>
      </p:sp>
      <p:sp>
        <p:nvSpPr>
          <p:cNvPr id="1003" name="Google Shape;1003;p105"/>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SQLRepository</a:t>
            </a:r>
            <a:endParaRPr/>
          </a:p>
        </p:txBody>
      </p:sp>
      <p:sp>
        <p:nvSpPr>
          <p:cNvPr id="1004" name="Google Shape;1004;p105"/>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MySQLRepository</a:t>
            </a:r>
            <a:endParaRPr/>
          </a:p>
        </p:txBody>
      </p:sp>
      <p:sp>
        <p:nvSpPr>
          <p:cNvPr id="1005" name="Google Shape;1005;p105"/>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03</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06"/>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Where do we configure the properties of DB?</a:t>
            </a:r>
            <a:endParaRPr/>
          </a:p>
        </p:txBody>
      </p:sp>
      <p:sp>
        <p:nvSpPr>
          <p:cNvPr id="1011" name="Google Shape;1011;p106"/>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04</a:t>
            </a:r>
            <a:endParaRPr dirty="0"/>
          </a:p>
        </p:txBody>
      </p:sp>
      <p:sp>
        <p:nvSpPr>
          <p:cNvPr id="1012" name="Google Shape;1012;p106"/>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Java Class</a:t>
            </a:r>
            <a:endParaRPr/>
          </a:p>
        </p:txBody>
      </p:sp>
      <p:sp>
        <p:nvSpPr>
          <p:cNvPr id="1013" name="Google Shape;1013;p106"/>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web.xml</a:t>
            </a:r>
            <a:endParaRPr/>
          </a:p>
        </p:txBody>
      </p:sp>
      <p:sp>
        <p:nvSpPr>
          <p:cNvPr id="1014" name="Google Shape;1014;p106"/>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application.properties</a:t>
            </a:r>
            <a:endParaRPr/>
          </a:p>
        </p:txBody>
      </p:sp>
      <p:sp>
        <p:nvSpPr>
          <p:cNvPr id="1015" name="Google Shape;1015;p106"/>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pom.xml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7"/>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Configure the properties for DB like url, username and password  in application.properties file.</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1021" name="Google Shape;1021;p107"/>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B</a:t>
            </a:r>
            <a:endParaRPr/>
          </a:p>
        </p:txBody>
      </p:sp>
      <p:sp>
        <p:nvSpPr>
          <p:cNvPr id="1022" name="Google Shape;1022;p107"/>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Where do we configure the properties of DB?</a:t>
            </a:r>
            <a:endParaRPr/>
          </a:p>
        </p:txBody>
      </p:sp>
      <p:sp>
        <p:nvSpPr>
          <p:cNvPr id="1023" name="Google Shape;1023;p107"/>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pom.xml</a:t>
            </a:r>
            <a:endParaRPr/>
          </a:p>
        </p:txBody>
      </p:sp>
      <p:sp>
        <p:nvSpPr>
          <p:cNvPr id="1024" name="Google Shape;1024;p107"/>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Java Class</a:t>
            </a:r>
            <a:endParaRPr/>
          </a:p>
        </p:txBody>
      </p:sp>
      <p:sp>
        <p:nvSpPr>
          <p:cNvPr id="1025" name="Google Shape;1025;p107"/>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web.xml</a:t>
            </a:r>
            <a:endParaRPr/>
          </a:p>
        </p:txBody>
      </p:sp>
      <p:sp>
        <p:nvSpPr>
          <p:cNvPr id="1026" name="Google Shape;1026;p107"/>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application.properties</a:t>
            </a:r>
            <a:endParaRPr/>
          </a:p>
        </p:txBody>
      </p:sp>
      <p:sp>
        <p:nvSpPr>
          <p:cNvPr id="1027" name="Google Shape;1027;p107"/>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04</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08"/>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Which property is used to change the port number of Tomcat?</a:t>
            </a:r>
            <a:endParaRPr/>
          </a:p>
        </p:txBody>
      </p:sp>
      <p:sp>
        <p:nvSpPr>
          <p:cNvPr id="1033" name="Google Shape;1033;p108"/>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05</a:t>
            </a:r>
            <a:endParaRPr dirty="0"/>
          </a:p>
        </p:txBody>
      </p:sp>
      <p:sp>
        <p:nvSpPr>
          <p:cNvPr id="1034" name="Google Shape;1034;p108"/>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tomcat-port</a:t>
            </a:r>
            <a:endParaRPr/>
          </a:p>
        </p:txBody>
      </p:sp>
      <p:sp>
        <p:nvSpPr>
          <p:cNvPr id="1035" name="Google Shape;1035;p108"/>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server.port</a:t>
            </a:r>
            <a:endParaRPr/>
          </a:p>
        </p:txBody>
      </p:sp>
      <p:sp>
        <p:nvSpPr>
          <p:cNvPr id="1036" name="Google Shape;1036;p108"/>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tomcat.port</a:t>
            </a:r>
            <a:endParaRPr/>
          </a:p>
        </p:txBody>
      </p:sp>
      <p:sp>
        <p:nvSpPr>
          <p:cNvPr id="1037" name="Google Shape;1037;p108"/>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server-port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2"/>
          <p:cNvSpPr txBox="1">
            <a:spLocks noGrp="1"/>
          </p:cNvSpPr>
          <p:nvPr>
            <p:ph type="body" idx="1"/>
          </p:nvPr>
        </p:nvSpPr>
        <p:spPr>
          <a:xfrm>
            <a:off x="1539553" y="1808250"/>
            <a:ext cx="10235679"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rgbClr val="3F3F3F"/>
              </a:buClr>
              <a:buSzPts val="2800"/>
              <a:buNone/>
            </a:pPr>
            <a:r>
              <a:rPr lang="en-US" b="1" dirty="0">
                <a:solidFill>
                  <a:srgbClr val="3F3F3F"/>
                </a:solidFill>
              </a:rPr>
              <a:t>JSON Response</a:t>
            </a:r>
            <a:endParaRPr dirty="0"/>
          </a:p>
          <a:p>
            <a:pPr marL="342900" lvl="0" indent="-342900" algn="l" rtl="0">
              <a:lnSpc>
                <a:spcPct val="115000"/>
              </a:lnSpc>
              <a:spcBef>
                <a:spcPts val="1000"/>
              </a:spcBef>
              <a:spcAft>
                <a:spcPts val="0"/>
              </a:spcAft>
              <a:buClr>
                <a:srgbClr val="3F3F3F"/>
              </a:buClr>
              <a:buSzPct val="100000"/>
              <a:buFont typeface="Arial" panose="020B0604020202020204" pitchFamily="34" charset="0"/>
              <a:buChar char="•"/>
            </a:pPr>
            <a:r>
              <a:rPr lang="en-US" dirty="0">
                <a:solidFill>
                  <a:srgbClr val="3F3F3F"/>
                </a:solidFill>
              </a:rPr>
              <a:t>Use Google GSON</a:t>
            </a:r>
            <a:endParaRPr dirty="0"/>
          </a:p>
          <a:p>
            <a:pPr marL="342900" lvl="0" indent="-342900" algn="l" rtl="0">
              <a:lnSpc>
                <a:spcPct val="115000"/>
              </a:lnSpc>
              <a:spcBef>
                <a:spcPts val="1000"/>
              </a:spcBef>
              <a:spcAft>
                <a:spcPts val="0"/>
              </a:spcAft>
              <a:buClr>
                <a:srgbClr val="3F3F3F"/>
              </a:buClr>
              <a:buSzPct val="100000"/>
              <a:buFont typeface="Arial" panose="020B0604020202020204" pitchFamily="34" charset="0"/>
              <a:buChar char="•"/>
            </a:pPr>
            <a:r>
              <a:rPr lang="en-US" dirty="0">
                <a:solidFill>
                  <a:srgbClr val="3F3F3F"/>
                </a:solidFill>
              </a:rPr>
              <a:t>Send JSON as a response from Servlets</a:t>
            </a:r>
            <a:endParaRPr dirty="0"/>
          </a:p>
          <a:p>
            <a:pPr marL="0" lvl="0" indent="0" algn="l" rtl="0">
              <a:lnSpc>
                <a:spcPct val="115000"/>
              </a:lnSpc>
              <a:spcBef>
                <a:spcPts val="1000"/>
              </a:spcBef>
              <a:spcAft>
                <a:spcPts val="0"/>
              </a:spcAft>
              <a:buClr>
                <a:srgbClr val="3F3F3F"/>
              </a:buClr>
              <a:buSzPts val="2800"/>
              <a:buNone/>
            </a:pPr>
            <a:r>
              <a:rPr lang="en-US" dirty="0">
                <a:solidFill>
                  <a:srgbClr val="3F3F3F"/>
                </a:solidFill>
              </a:rPr>
              <a:t> </a:t>
            </a:r>
          </a:p>
          <a:p>
            <a:pPr marL="0" lvl="0" indent="0" algn="l" rtl="0">
              <a:lnSpc>
                <a:spcPct val="115000"/>
              </a:lnSpc>
              <a:spcBef>
                <a:spcPts val="1000"/>
              </a:spcBef>
              <a:spcAft>
                <a:spcPts val="0"/>
              </a:spcAft>
              <a:buClr>
                <a:srgbClr val="3F3F3F"/>
              </a:buClr>
              <a:buSzPts val="2800"/>
              <a:buNone/>
            </a:pPr>
            <a:r>
              <a:rPr lang="en-US" b="1" dirty="0">
                <a:solidFill>
                  <a:srgbClr val="3F3F3F"/>
                </a:solidFill>
              </a:rPr>
              <a:t>Unit Testing</a:t>
            </a:r>
            <a:endParaRPr dirty="0"/>
          </a:p>
          <a:p>
            <a:pPr marL="342900" lvl="0" indent="-342900" algn="l" rtl="0">
              <a:lnSpc>
                <a:spcPct val="115000"/>
              </a:lnSpc>
              <a:spcBef>
                <a:spcPts val="1000"/>
              </a:spcBef>
              <a:spcAft>
                <a:spcPts val="0"/>
              </a:spcAft>
              <a:buClr>
                <a:srgbClr val="3F3F3F"/>
              </a:buClr>
              <a:buSzPct val="100000"/>
              <a:buFont typeface="Arial" panose="020B0604020202020204" pitchFamily="34" charset="0"/>
              <a:buChar char="•"/>
            </a:pPr>
            <a:r>
              <a:rPr lang="en-US" dirty="0">
                <a:solidFill>
                  <a:srgbClr val="3F3F3F"/>
                </a:solidFill>
              </a:rPr>
              <a:t>Configure JUnit</a:t>
            </a:r>
            <a:endParaRPr dirty="0"/>
          </a:p>
          <a:p>
            <a:pPr marL="342900" lvl="0" indent="-342900" algn="l" rtl="0">
              <a:lnSpc>
                <a:spcPct val="115000"/>
              </a:lnSpc>
              <a:spcBef>
                <a:spcPts val="1000"/>
              </a:spcBef>
              <a:spcAft>
                <a:spcPts val="0"/>
              </a:spcAft>
              <a:buClr>
                <a:srgbClr val="3F3F3F"/>
              </a:buClr>
              <a:buSzPct val="100000"/>
              <a:buFont typeface="Arial" panose="020B0604020202020204" pitchFamily="34" charset="0"/>
              <a:buChar char="•"/>
            </a:pPr>
            <a:r>
              <a:rPr lang="en-US" dirty="0">
                <a:solidFill>
                  <a:srgbClr val="3F3F3F"/>
                </a:solidFill>
              </a:rPr>
              <a:t>Implement Test Cases using JUnit</a:t>
            </a:r>
            <a:endParaRPr dirty="0"/>
          </a:p>
        </p:txBody>
      </p:sp>
    </p:spTree>
    <p:extLst>
      <p:ext uri="{BB962C8B-B14F-4D97-AF65-F5344CB8AC3E}">
        <p14:creationId xmlns:p14="http://schemas.microsoft.com/office/powerpoint/2010/main" val="182770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09"/>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Set server.port=8080 or any other port in application.properties file to change the port number of Tomcat.</a:t>
            </a:r>
            <a:endParaRPr/>
          </a:p>
          <a:p>
            <a:pPr marL="457200" lvl="0" indent="-228600" algn="l" rtl="0">
              <a:lnSpc>
                <a:spcPct val="90000"/>
              </a:lnSpc>
              <a:spcBef>
                <a:spcPts val="1000"/>
              </a:spcBef>
              <a:spcAft>
                <a:spcPts val="0"/>
              </a:spcAft>
              <a:buSzPts val="2800"/>
              <a:buNone/>
            </a:pPr>
            <a:endParaRPr/>
          </a:p>
        </p:txBody>
      </p:sp>
      <p:sp>
        <p:nvSpPr>
          <p:cNvPr id="1043" name="Google Shape;1043;p109"/>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A</a:t>
            </a:r>
            <a:endParaRPr/>
          </a:p>
        </p:txBody>
      </p:sp>
      <p:sp>
        <p:nvSpPr>
          <p:cNvPr id="1044" name="Google Shape;1044;p109"/>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Which property is used to change the port number of Tomcat?</a:t>
            </a:r>
            <a:endParaRPr/>
          </a:p>
        </p:txBody>
      </p:sp>
      <p:sp>
        <p:nvSpPr>
          <p:cNvPr id="1045" name="Google Shape;1045;p109"/>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server-port</a:t>
            </a:r>
            <a:endParaRPr/>
          </a:p>
        </p:txBody>
      </p:sp>
      <p:sp>
        <p:nvSpPr>
          <p:cNvPr id="1046" name="Google Shape;1046;p109"/>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tomcat-port</a:t>
            </a:r>
            <a:endParaRPr/>
          </a:p>
        </p:txBody>
      </p:sp>
      <p:sp>
        <p:nvSpPr>
          <p:cNvPr id="1047" name="Google Shape;1047;p109"/>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server.port</a:t>
            </a:r>
            <a:endParaRPr/>
          </a:p>
        </p:txBody>
      </p:sp>
      <p:sp>
        <p:nvSpPr>
          <p:cNvPr id="1048" name="Google Shape;1048;p109"/>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tomcat.port</a:t>
            </a:r>
            <a:endParaRPr/>
          </a:p>
        </p:txBody>
      </p:sp>
      <p:sp>
        <p:nvSpPr>
          <p:cNvPr id="1049" name="Google Shape;1049;p109"/>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05</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10"/>
          <p:cNvSpPr txBox="1">
            <a:spLocks noGrp="1"/>
          </p:cNvSpPr>
          <p:nvPr>
            <p:ph type="body" idx="1"/>
          </p:nvPr>
        </p:nvSpPr>
        <p:spPr>
          <a:xfrm>
            <a:off x="4889780" y="1689752"/>
            <a:ext cx="10563900" cy="5881800"/>
          </a:xfrm>
          <a:prstGeom prst="rect">
            <a:avLst/>
          </a:prstGeom>
          <a:noFill/>
          <a:ln>
            <a:noFill/>
          </a:ln>
        </p:spPr>
        <p:txBody>
          <a:bodyPr spcFirstLastPara="1" wrap="square" lIns="91425" tIns="45700" rIns="91425" bIns="45700" anchor="t" anchorCtr="0">
            <a:noAutofit/>
          </a:bodyPr>
          <a:lstStyle/>
          <a:p>
            <a:pPr marL="50800" lvl="0" indent="0" algn="l" rtl="0">
              <a:lnSpc>
                <a:spcPct val="114000"/>
              </a:lnSpc>
              <a:spcBef>
                <a:spcPts val="1000"/>
              </a:spcBef>
              <a:spcAft>
                <a:spcPts val="0"/>
              </a:spcAft>
              <a:buClr>
                <a:srgbClr val="3F3F3F"/>
              </a:buClr>
              <a:buSzPts val="2800"/>
              <a:buNone/>
            </a:pPr>
            <a:r>
              <a:rPr lang="en-US" dirty="0"/>
              <a:t>Y</a:t>
            </a:r>
            <a:r>
              <a:rPr lang="en-US" dirty="0">
                <a:solidFill>
                  <a:srgbClr val="3F3F3F"/>
                </a:solidFill>
              </a:rPr>
              <a:t>ou have successfully completed this session. Before the next discussion, you should go through: </a:t>
            </a:r>
            <a:endParaRPr dirty="0"/>
          </a:p>
          <a:p>
            <a:pPr marL="342900" lvl="0" indent="-342900" algn="l" rtl="0">
              <a:lnSpc>
                <a:spcPct val="114000"/>
              </a:lnSpc>
              <a:spcBef>
                <a:spcPts val="1000"/>
              </a:spcBef>
              <a:spcAft>
                <a:spcPts val="0"/>
              </a:spcAft>
              <a:buClr>
                <a:srgbClr val="3F3F3F"/>
              </a:buClr>
              <a:buSzPts val="2640"/>
              <a:buFont typeface="Arial"/>
              <a:buChar char="•"/>
            </a:pPr>
            <a:r>
              <a:rPr lang="en-US" dirty="0">
                <a:solidFill>
                  <a:srgbClr val="3F3F3F"/>
                </a:solidFill>
              </a:rPr>
              <a:t>Spring Boot</a:t>
            </a:r>
          </a:p>
          <a:p>
            <a:pPr marL="342900" lvl="0" indent="-342900" algn="l" rtl="0">
              <a:lnSpc>
                <a:spcPct val="114000"/>
              </a:lnSpc>
              <a:spcBef>
                <a:spcPts val="1000"/>
              </a:spcBef>
              <a:spcAft>
                <a:spcPts val="0"/>
              </a:spcAft>
              <a:buClr>
                <a:srgbClr val="3F3F3F"/>
              </a:buClr>
              <a:buSzPts val="2640"/>
              <a:buFont typeface="Arial"/>
              <a:buChar char="•"/>
            </a:pPr>
            <a:r>
              <a:rPr lang="en-US" dirty="0"/>
              <a:t>Web Services</a:t>
            </a:r>
            <a:endParaRPr dirty="0"/>
          </a:p>
        </p:txBody>
      </p:sp>
      <p:sp>
        <p:nvSpPr>
          <p:cNvPr id="1055" name="Google Shape;1055;p110"/>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t>Before the Next Class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11"/>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t>What’s Next?</a:t>
            </a:r>
            <a:endParaRPr/>
          </a:p>
        </p:txBody>
      </p:sp>
      <p:sp>
        <p:nvSpPr>
          <p:cNvPr id="1061" name="Google Shape;1061;p111"/>
          <p:cNvSpPr txBox="1">
            <a:spLocks noGrp="1"/>
          </p:cNvSpPr>
          <p:nvPr>
            <p:ph type="body" idx="1"/>
          </p:nvPr>
        </p:nvSpPr>
        <p:spPr>
          <a:xfrm>
            <a:off x="4889780" y="1689752"/>
            <a:ext cx="10563900" cy="5881800"/>
          </a:xfrm>
          <a:prstGeom prst="rect">
            <a:avLst/>
          </a:prstGeom>
          <a:noFill/>
          <a:ln>
            <a:noFill/>
          </a:ln>
        </p:spPr>
        <p:txBody>
          <a:bodyPr spcFirstLastPara="1" wrap="square" lIns="91425" tIns="45700" rIns="91425" bIns="45700" anchor="t" anchorCtr="0">
            <a:noAutofit/>
          </a:bodyPr>
          <a:lstStyle/>
          <a:p>
            <a:pPr marL="50800" lvl="0" indent="0" algn="l" rtl="0">
              <a:lnSpc>
                <a:spcPct val="114000"/>
              </a:lnSpc>
              <a:spcBef>
                <a:spcPts val="1000"/>
              </a:spcBef>
              <a:spcAft>
                <a:spcPts val="0"/>
              </a:spcAft>
              <a:buClr>
                <a:srgbClr val="3F3F3F"/>
              </a:buClr>
              <a:buSzPts val="2800"/>
              <a:buFont typeface="Arial"/>
              <a:buNone/>
            </a:pPr>
            <a:r>
              <a:rPr lang="en-US"/>
              <a:t>W</a:t>
            </a:r>
            <a:r>
              <a:rPr lang="en-US">
                <a:solidFill>
                  <a:srgbClr val="3F3F3F"/>
                </a:solidFill>
              </a:rPr>
              <a:t>e have finished our Classes and Design Pattern for the Backend Project </a:t>
            </a:r>
            <a:r>
              <a:rPr lang="en-US"/>
              <a:t>with the </a:t>
            </a:r>
            <a:r>
              <a:rPr lang="en-US">
                <a:solidFill>
                  <a:srgbClr val="3F3F3F"/>
                </a:solidFill>
              </a:rPr>
              <a:t>End Usermodule. In our next live session, we will :</a:t>
            </a:r>
            <a:endParaRPr/>
          </a:p>
          <a:p>
            <a:pPr marL="50800" lvl="0" indent="-167640" algn="l" rtl="0">
              <a:lnSpc>
                <a:spcPct val="114000"/>
              </a:lnSpc>
              <a:spcBef>
                <a:spcPts val="1000"/>
              </a:spcBef>
              <a:spcAft>
                <a:spcPts val="0"/>
              </a:spcAft>
              <a:buClr>
                <a:srgbClr val="3F3F3F"/>
              </a:buClr>
              <a:buSzPts val="2640"/>
              <a:buFont typeface="Arial"/>
              <a:buChar char="•"/>
            </a:pPr>
            <a:r>
              <a:rPr lang="en-US">
                <a:solidFill>
                  <a:srgbClr val="3F3F3F"/>
                </a:solidFill>
              </a:rPr>
              <a:t> Explore how to create RestControllers</a:t>
            </a:r>
            <a:endParaRPr>
              <a:solidFill>
                <a:srgbClr val="3F3F3F"/>
              </a:solidFill>
            </a:endParaRPr>
          </a:p>
          <a:p>
            <a:pPr marL="50800" lvl="0" indent="-167640" algn="l" rtl="0">
              <a:lnSpc>
                <a:spcPct val="114000"/>
              </a:lnSpc>
              <a:spcBef>
                <a:spcPts val="1000"/>
              </a:spcBef>
              <a:spcAft>
                <a:spcPts val="0"/>
              </a:spcAft>
              <a:buClr>
                <a:srgbClr val="3F3F3F"/>
              </a:buClr>
              <a:buSzPts val="2640"/>
              <a:buFont typeface="Arial"/>
              <a:buChar char="•"/>
            </a:pPr>
            <a:r>
              <a:rPr lang="en-US">
                <a:solidFill>
                  <a:srgbClr val="3F3F3F"/>
                </a:solidFill>
              </a:rPr>
              <a:t> Implement MicroServices for CRUD Operations</a:t>
            </a:r>
            <a:endParaRPr/>
          </a:p>
          <a:p>
            <a:pPr marL="50800" lvl="0" indent="-167640" algn="l" rtl="0">
              <a:lnSpc>
                <a:spcPct val="114000"/>
              </a:lnSpc>
              <a:spcBef>
                <a:spcPts val="1000"/>
              </a:spcBef>
              <a:spcAft>
                <a:spcPts val="0"/>
              </a:spcAft>
              <a:buClr>
                <a:srgbClr val="3F3F3F"/>
              </a:buClr>
              <a:buSzPts val="2640"/>
              <a:buFont typeface="Arial"/>
              <a:buChar char="•"/>
            </a:pPr>
            <a:r>
              <a:rPr lang="en-US">
                <a:solidFill>
                  <a:srgbClr val="3F3F3F"/>
                </a:solidFill>
              </a:rPr>
              <a:t> Test web services for Request and Response in Postman</a:t>
            </a:r>
            <a:endParaRPr/>
          </a:p>
          <a:p>
            <a:pPr marL="50800" lvl="0" indent="-167640" algn="l" rtl="0">
              <a:lnSpc>
                <a:spcPct val="114000"/>
              </a:lnSpc>
              <a:spcBef>
                <a:spcPts val="1000"/>
              </a:spcBef>
              <a:spcAft>
                <a:spcPts val="0"/>
              </a:spcAft>
              <a:buClr>
                <a:srgbClr val="3F3F3F"/>
              </a:buClr>
              <a:buSzPts val="2640"/>
              <a:buFont typeface="Arial"/>
              <a:buChar char="•"/>
            </a:pPr>
            <a:r>
              <a:rPr lang="en-US">
                <a:solidFill>
                  <a:srgbClr val="3F3F3F"/>
                </a:solidFill>
              </a:rPr>
              <a:t> Package the Project using Maven wrapper </a:t>
            </a:r>
            <a:endParaRPr/>
          </a:p>
          <a:p>
            <a:pPr marL="0" lvl="0" indent="0" algn="l" rtl="0">
              <a:lnSpc>
                <a:spcPct val="100000"/>
              </a:lnSpc>
              <a:spcBef>
                <a:spcPts val="1000"/>
              </a:spcBef>
              <a:spcAft>
                <a:spcPts val="0"/>
              </a:spcAft>
              <a:buClr>
                <a:srgbClr val="3F3F3F"/>
              </a:buClr>
              <a:buSzPts val="2800"/>
              <a:buNone/>
            </a:pPr>
            <a:endParaRPr>
              <a:solidFill>
                <a:srgbClr val="3F3F3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3"/>
          <p:cNvSpPr txBox="1">
            <a:spLocks noGrp="1"/>
          </p:cNvSpPr>
          <p:nvPr>
            <p:ph type="body" idx="1"/>
          </p:nvPr>
        </p:nvSpPr>
        <p:spPr>
          <a:xfrm>
            <a:off x="1921456" y="1750474"/>
            <a:ext cx="12415640" cy="636786"/>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800"/>
              <a:buNone/>
            </a:pPr>
            <a:r>
              <a:rPr lang="en-US">
                <a:solidFill>
                  <a:srgbClr val="3F3F3F"/>
                </a:solidFill>
              </a:rPr>
              <a:t>As a full stack web developer, our key role is to develop both client and server software.</a:t>
            </a:r>
            <a:endParaRPr/>
          </a:p>
        </p:txBody>
      </p:sp>
      <p:grpSp>
        <p:nvGrpSpPr>
          <p:cNvPr id="438" name="Google Shape;438;p43"/>
          <p:cNvGrpSpPr/>
          <p:nvPr/>
        </p:nvGrpSpPr>
        <p:grpSpPr>
          <a:xfrm>
            <a:off x="1411715" y="3205559"/>
            <a:ext cx="9878327" cy="926401"/>
            <a:chOff x="1809931" y="2616776"/>
            <a:chExt cx="9724964" cy="926401"/>
          </a:xfrm>
        </p:grpSpPr>
        <p:grpSp>
          <p:nvGrpSpPr>
            <p:cNvPr id="439" name="Google Shape;439;p43"/>
            <p:cNvGrpSpPr/>
            <p:nvPr/>
          </p:nvGrpSpPr>
          <p:grpSpPr>
            <a:xfrm>
              <a:off x="1809931" y="2616776"/>
              <a:ext cx="9598082" cy="926401"/>
              <a:chOff x="2760464" y="3336021"/>
              <a:chExt cx="9921215" cy="926401"/>
            </a:xfrm>
          </p:grpSpPr>
          <p:grpSp>
            <p:nvGrpSpPr>
              <p:cNvPr id="440" name="Google Shape;440;p43"/>
              <p:cNvGrpSpPr/>
              <p:nvPr/>
            </p:nvGrpSpPr>
            <p:grpSpPr>
              <a:xfrm>
                <a:off x="2835414" y="3450727"/>
                <a:ext cx="796591" cy="787714"/>
                <a:chOff x="685800" y="1352550"/>
                <a:chExt cx="915987" cy="919163"/>
              </a:xfrm>
            </p:grpSpPr>
            <p:sp>
              <p:nvSpPr>
                <p:cNvPr id="441" name="Google Shape;441;p43"/>
                <p:cNvSpPr/>
                <p:nvPr/>
              </p:nvSpPr>
              <p:spPr>
                <a:xfrm>
                  <a:off x="836612" y="1504950"/>
                  <a:ext cx="615950" cy="615950"/>
                </a:xfrm>
                <a:prstGeom prst="ellipse">
                  <a:avLst/>
                </a:pr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442" name="Google Shape;442;p43"/>
                <p:cNvGrpSpPr/>
                <p:nvPr/>
              </p:nvGrpSpPr>
              <p:grpSpPr>
                <a:xfrm>
                  <a:off x="685800" y="1352550"/>
                  <a:ext cx="915987" cy="919163"/>
                  <a:chOff x="836613" y="1154113"/>
                  <a:chExt cx="915987" cy="919163"/>
                </a:xfrm>
              </p:grpSpPr>
              <p:sp>
                <p:nvSpPr>
                  <p:cNvPr id="443" name="Google Shape;443;p43"/>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44" name="Google Shape;444;p43"/>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45" name="Google Shape;445;p43"/>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46" name="Google Shape;446;p43"/>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sp>
            <p:nvSpPr>
              <p:cNvPr id="447" name="Google Shape;447;p43"/>
              <p:cNvSpPr/>
              <p:nvPr/>
            </p:nvSpPr>
            <p:spPr>
              <a:xfrm>
                <a:off x="2760464" y="3336021"/>
                <a:ext cx="9921215" cy="926401"/>
              </a:xfrm>
              <a:prstGeom prst="roundRect">
                <a:avLst>
                  <a:gd name="adj" fmla="val 16667"/>
                </a:avLst>
              </a:prstGeom>
              <a:no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448" name="Google Shape;448;p43"/>
            <p:cNvSpPr/>
            <p:nvPr/>
          </p:nvSpPr>
          <p:spPr>
            <a:xfrm>
              <a:off x="2718733" y="2836844"/>
              <a:ext cx="8816162" cy="454676"/>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Angular and Node can be used to build front end of the web page. </a:t>
              </a:r>
              <a:endParaRPr sz="1400" b="0" i="0" u="none" strike="noStrike" cap="none">
                <a:solidFill>
                  <a:srgbClr val="000000"/>
                </a:solidFill>
                <a:latin typeface="Arial"/>
                <a:ea typeface="Arial"/>
                <a:cs typeface="Arial"/>
                <a:sym typeface="Arial"/>
              </a:endParaRPr>
            </a:p>
          </p:txBody>
        </p:sp>
      </p:grpSp>
      <p:grpSp>
        <p:nvGrpSpPr>
          <p:cNvPr id="449" name="Google Shape;449;p43"/>
          <p:cNvGrpSpPr/>
          <p:nvPr/>
        </p:nvGrpSpPr>
        <p:grpSpPr>
          <a:xfrm>
            <a:off x="1438405" y="5275973"/>
            <a:ext cx="9598082" cy="926401"/>
            <a:chOff x="1809931" y="3688498"/>
            <a:chExt cx="9598082" cy="926401"/>
          </a:xfrm>
        </p:grpSpPr>
        <p:grpSp>
          <p:nvGrpSpPr>
            <p:cNvPr id="450" name="Google Shape;450;p43"/>
            <p:cNvGrpSpPr/>
            <p:nvPr/>
          </p:nvGrpSpPr>
          <p:grpSpPr>
            <a:xfrm>
              <a:off x="1809931" y="3688498"/>
              <a:ext cx="9598082" cy="926401"/>
              <a:chOff x="2760464" y="3276387"/>
              <a:chExt cx="9921215" cy="926401"/>
            </a:xfrm>
          </p:grpSpPr>
          <p:grpSp>
            <p:nvGrpSpPr>
              <p:cNvPr id="451" name="Google Shape;451;p43"/>
              <p:cNvGrpSpPr/>
              <p:nvPr/>
            </p:nvGrpSpPr>
            <p:grpSpPr>
              <a:xfrm>
                <a:off x="2835414" y="3351337"/>
                <a:ext cx="816469" cy="787713"/>
                <a:chOff x="685800" y="1236575"/>
                <a:chExt cx="938844" cy="919162"/>
              </a:xfrm>
            </p:grpSpPr>
            <p:sp>
              <p:nvSpPr>
                <p:cNvPr id="452" name="Google Shape;452;p43"/>
                <p:cNvSpPr/>
                <p:nvPr/>
              </p:nvSpPr>
              <p:spPr>
                <a:xfrm>
                  <a:off x="836612" y="1365779"/>
                  <a:ext cx="615950" cy="615950"/>
                </a:xfrm>
                <a:prstGeom prst="ellipse">
                  <a:avLst/>
                </a:pr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453" name="Google Shape;453;p43"/>
                <p:cNvGrpSpPr/>
                <p:nvPr/>
              </p:nvGrpSpPr>
              <p:grpSpPr>
                <a:xfrm>
                  <a:off x="685800" y="1236575"/>
                  <a:ext cx="938844" cy="919162"/>
                  <a:chOff x="836613" y="1038138"/>
                  <a:chExt cx="938844" cy="919162"/>
                </a:xfrm>
              </p:grpSpPr>
              <p:sp>
                <p:nvSpPr>
                  <p:cNvPr id="454" name="Google Shape;454;p43"/>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55" name="Google Shape;455;p43"/>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56" name="Google Shape;456;p43"/>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57" name="Google Shape;457;p43"/>
                  <p:cNvSpPr/>
                  <p:nvPr/>
                </p:nvSpPr>
                <p:spPr>
                  <a:xfrm>
                    <a:off x="1350007" y="1507066"/>
                    <a:ext cx="425450"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sp>
            <p:nvSpPr>
              <p:cNvPr id="458" name="Google Shape;458;p43"/>
              <p:cNvSpPr/>
              <p:nvPr/>
            </p:nvSpPr>
            <p:spPr>
              <a:xfrm>
                <a:off x="2760464" y="3276387"/>
                <a:ext cx="9921215" cy="926401"/>
              </a:xfrm>
              <a:prstGeom prst="roundRect">
                <a:avLst>
                  <a:gd name="adj" fmla="val 16667"/>
                </a:avLst>
              </a:prstGeom>
              <a:no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459" name="Google Shape;459;p43"/>
            <p:cNvSpPr/>
            <p:nvPr/>
          </p:nvSpPr>
          <p:spPr>
            <a:xfrm>
              <a:off x="2672317" y="3736851"/>
              <a:ext cx="7946814" cy="864211"/>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 Boot, Java, and MySQL or MongoDB can be used to build at the back end.</a:t>
              </a:r>
              <a:endParaRPr sz="2200" b="0"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4"/>
          <p:cNvSpPr txBox="1">
            <a:spLocks noGrp="1"/>
          </p:cNvSpPr>
          <p:nvPr>
            <p:ph type="body" idx="1"/>
          </p:nvPr>
        </p:nvSpPr>
        <p:spPr>
          <a:xfrm>
            <a:off x="1390280" y="1688280"/>
            <a:ext cx="13526291" cy="515259"/>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800"/>
              <a:buNone/>
            </a:pPr>
            <a:r>
              <a:rPr lang="en-US">
                <a:solidFill>
                  <a:srgbClr val="3F3F3F"/>
                </a:solidFill>
              </a:rPr>
              <a:t>Bob needs to create and configure his backend project. So, Bob brainstorms a bit and finds a solution.  </a:t>
            </a:r>
            <a:endParaRPr/>
          </a:p>
        </p:txBody>
      </p:sp>
      <p:sp>
        <p:nvSpPr>
          <p:cNvPr id="465" name="Google Shape;465;p44"/>
          <p:cNvSpPr/>
          <p:nvPr/>
        </p:nvSpPr>
        <p:spPr>
          <a:xfrm>
            <a:off x="1790700" y="2832377"/>
            <a:ext cx="6337300" cy="1590333"/>
          </a:xfrm>
          <a:prstGeom prst="wedgeRoundRectCallout">
            <a:avLst>
              <a:gd name="adj1" fmla="val 61051"/>
              <a:gd name="adj2" fmla="val -20182"/>
              <a:gd name="adj3" fmla="val 16667"/>
            </a:avLst>
          </a:prstGeom>
          <a:solidFill>
            <a:srgbClr val="F9DEC9"/>
          </a:solidFill>
          <a:ln w="12700" cap="flat" cmpd="sng">
            <a:solidFill>
              <a:srgbClr val="E9AF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Let me use spring, spring boot, webservices, and microservices to create a  spring boot project and spring web and JDBC dependencies to configure this project.</a:t>
            </a:r>
            <a:endParaRPr sz="1400" b="0" i="0" u="none" strike="noStrike" cap="none">
              <a:solidFill>
                <a:srgbClr val="000000"/>
              </a:solidFill>
              <a:latin typeface="Arial"/>
              <a:ea typeface="Arial"/>
              <a:cs typeface="Arial"/>
              <a:sym typeface="Arial"/>
            </a:endParaRPr>
          </a:p>
        </p:txBody>
      </p:sp>
      <p:pic>
        <p:nvPicPr>
          <p:cNvPr id="466" name="Google Shape;466;p44"/>
          <p:cNvPicPr preferRelativeResize="0"/>
          <p:nvPr/>
        </p:nvPicPr>
        <p:blipFill rotWithShape="1">
          <a:blip r:embed="rId3">
            <a:alphaModFix/>
          </a:blip>
          <a:srcRect/>
          <a:stretch/>
        </p:blipFill>
        <p:spPr>
          <a:xfrm>
            <a:off x="8915294" y="2324401"/>
            <a:ext cx="1628298" cy="4471312"/>
          </a:xfrm>
          <a:prstGeom prst="rect">
            <a:avLst/>
          </a:prstGeom>
          <a:noFill/>
          <a:ln>
            <a:noFill/>
          </a:ln>
        </p:spPr>
      </p:pic>
      <p:sp>
        <p:nvSpPr>
          <p:cNvPr id="467" name="Google Shape;467;p44"/>
          <p:cNvSpPr txBox="1"/>
          <p:nvPr/>
        </p:nvSpPr>
        <p:spPr>
          <a:xfrm>
            <a:off x="1395413" y="6924272"/>
            <a:ext cx="13701518" cy="1522283"/>
          </a:xfrm>
          <a:prstGeom prst="rect">
            <a:avLst/>
          </a:prstGeom>
          <a:noFill/>
          <a:ln>
            <a:noFill/>
          </a:ln>
        </p:spPr>
        <p:txBody>
          <a:bodyPr spcFirstLastPara="1" wrap="square" lIns="91425" tIns="0" rIns="91425" bIns="0" anchor="t" anchorCtr="0">
            <a:norm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In this lesson, we will implement CRUD Operations with JDBC in the microservices using RestController and CrudRepository APIs from Spring Framework Data Package and help Bob to complete his task effectively and quickly.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ch">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4051</Words>
  <Application>Microsoft Office PowerPoint</Application>
  <PresentationFormat>Custom</PresentationFormat>
  <Paragraphs>577</Paragraphs>
  <Slides>72</Slides>
  <Notes>72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72</vt:i4>
      </vt:variant>
    </vt:vector>
  </HeadingPairs>
  <TitlesOfParts>
    <vt:vector size="79" baseType="lpstr">
      <vt:lpstr>Courier New</vt:lpstr>
      <vt:lpstr>Oswald</vt:lpstr>
      <vt:lpstr>Open Sans</vt:lpstr>
      <vt:lpstr>Calibri</vt:lpstr>
      <vt:lpstr>Arial</vt:lpstr>
      <vt:lpstr>Tech</vt:lpstr>
      <vt:lpstr>Digital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Spring Boot Project</vt:lpstr>
      <vt:lpstr>Create Spring Boot Project</vt:lpstr>
      <vt:lpstr>Create Spring Boot Project</vt:lpstr>
      <vt:lpstr>Create Spring Boot Project</vt:lpstr>
      <vt:lpstr>Spring Boot Project Structure</vt:lpstr>
      <vt:lpstr>PowerPoint Presentation</vt:lpstr>
      <vt:lpstr>Copy the Models </vt:lpstr>
      <vt:lpstr>Copy the Models </vt:lpstr>
      <vt:lpstr>Annotate the Models</vt:lpstr>
      <vt:lpstr>Admins.java: with JPA Annotation</vt:lpstr>
      <vt:lpstr>Users.java: with JPA Annotation</vt:lpstr>
      <vt:lpstr>Categories.java: with JPA Annotation</vt:lpstr>
      <vt:lpstr>Orders.java: with JPA Annotation</vt:lpstr>
      <vt:lpstr>OrderItems.java: with JPA Annotation</vt:lpstr>
      <vt:lpstr>Products.java: with JPA Annotation</vt:lpstr>
      <vt:lpstr>Shipments.java: with JPA Annotation</vt:lpstr>
      <vt:lpstr>Cart.java: with JPA Annotation</vt:lpstr>
      <vt:lpstr>Wishlist.java: with JPA Annotation</vt:lpstr>
      <vt:lpstr>Create Response Model: Reponse.java</vt:lpstr>
      <vt:lpstr>PowerPoint Presentation</vt:lpstr>
      <vt:lpstr>application.properties file for DB configuration</vt:lpstr>
      <vt:lpstr>application.properties file for DB configuration</vt:lpstr>
      <vt:lpstr>application.properties file for DB configuration</vt:lpstr>
      <vt:lpstr>application.properties file for DB configuration</vt:lpstr>
      <vt:lpstr>application.properties file for DB configuration</vt:lpstr>
      <vt:lpstr>application.properties file for DB configuration</vt:lpstr>
      <vt:lpstr>PowerPoint Presentation</vt:lpstr>
      <vt:lpstr>PowerPoint Presentation</vt:lpstr>
      <vt:lpstr>CrudRepository to Perform CRUD Operations</vt:lpstr>
      <vt:lpstr>AdminsRepository.java: CrudRepository to Perform CRUD Operations</vt:lpstr>
      <vt:lpstr>UsersRepository.java: CrudRepository to Perform CRUD Operations</vt:lpstr>
      <vt:lpstr>CategoriesRepository.java: CrudRepository to Perform CRUD Operations</vt:lpstr>
      <vt:lpstr>ProductsRepository.java: CrudRepository to Perform CRUD Operations</vt:lpstr>
      <vt:lpstr>OrdersRepository.java: CrudRepository to Perform CRUD Operations</vt:lpstr>
      <vt:lpstr>OrderItemsRepository.java: CrudRepository to Perform CRUD Operations</vt:lpstr>
      <vt:lpstr>ShipmentsRepository.java: CrudRepository to Perform CRUD Operations</vt:lpstr>
      <vt:lpstr>CartRepository.java: CrudRepository to Perform CRUD Operations</vt:lpstr>
      <vt:lpstr>WishlistRepository.java: CrudRepository to Perform CRUD Operations</vt:lpstr>
      <vt:lpstr>PowerPoint Presentation</vt:lpstr>
      <vt:lpstr>PowerPoint Presentation</vt:lpstr>
      <vt:lpstr>Create index.html Web Page</vt:lpstr>
      <vt:lpstr>Run the Project as Spring Boot App</vt:lpstr>
      <vt:lpstr>Project Run Output Logs</vt:lpstr>
      <vt:lpstr>PowerPoint Presentation</vt:lpstr>
      <vt:lpstr>Project on localhost:8080</vt:lpstr>
      <vt:lpstr>MySQL Before Spring Boot App Execution</vt:lpstr>
      <vt:lpstr>MySQL After Spring Boot App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the Next Class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2022-04-21T08:26:37Z</dcterms:modified>
</cp:coreProperties>
</file>